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2" r:id="rId6"/>
    <p:sldId id="389" r:id="rId7"/>
    <p:sldId id="433" r:id="rId8"/>
    <p:sldId id="434" r:id="rId9"/>
    <p:sldId id="384" r:id="rId10"/>
    <p:sldId id="385" r:id="rId11"/>
    <p:sldId id="442" r:id="rId12"/>
    <p:sldId id="260" r:id="rId13"/>
    <p:sldId id="330" r:id="rId14"/>
    <p:sldId id="355" r:id="rId15"/>
    <p:sldId id="349" r:id="rId16"/>
    <p:sldId id="397" r:id="rId17"/>
    <p:sldId id="398" r:id="rId18"/>
    <p:sldId id="399" r:id="rId19"/>
    <p:sldId id="400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345" r:id="rId29"/>
    <p:sldId id="436" r:id="rId30"/>
    <p:sldId id="443" r:id="rId31"/>
    <p:sldId id="444" r:id="rId32"/>
    <p:sldId id="445" r:id="rId33"/>
    <p:sldId id="446" r:id="rId34"/>
    <p:sldId id="267" r:id="rId35"/>
    <p:sldId id="418" r:id="rId36"/>
    <p:sldId id="419" r:id="rId37"/>
    <p:sldId id="420" r:id="rId38"/>
    <p:sldId id="416" r:id="rId39"/>
    <p:sldId id="421" r:id="rId40"/>
    <p:sldId id="268" r:id="rId41"/>
    <p:sldId id="417" r:id="rId42"/>
    <p:sldId id="270" r:id="rId43"/>
    <p:sldId id="271" r:id="rId44"/>
    <p:sldId id="438" r:id="rId45"/>
    <p:sldId id="272" r:id="rId46"/>
    <p:sldId id="388" r:id="rId47"/>
    <p:sldId id="273" r:id="rId48"/>
    <p:sldId id="274" r:id="rId49"/>
    <p:sldId id="275" r:id="rId50"/>
    <p:sldId id="276" r:id="rId51"/>
    <p:sldId id="277" r:id="rId52"/>
    <p:sldId id="339" r:id="rId53"/>
    <p:sldId id="350" r:id="rId54"/>
    <p:sldId id="278" r:id="rId55"/>
    <p:sldId id="279" r:id="rId56"/>
    <p:sldId id="422" r:id="rId57"/>
    <p:sldId id="391" r:id="rId58"/>
    <p:sldId id="424" r:id="rId59"/>
    <p:sldId id="392" r:id="rId60"/>
    <p:sldId id="393" r:id="rId61"/>
    <p:sldId id="425" r:id="rId62"/>
    <p:sldId id="423" r:id="rId63"/>
    <p:sldId id="394" r:id="rId64"/>
    <p:sldId id="395" r:id="rId65"/>
    <p:sldId id="439" r:id="rId66"/>
    <p:sldId id="426" r:id="rId67"/>
    <p:sldId id="427" r:id="rId68"/>
    <p:sldId id="428" r:id="rId69"/>
    <p:sldId id="352" r:id="rId70"/>
    <p:sldId id="290" r:id="rId71"/>
    <p:sldId id="341" r:id="rId72"/>
    <p:sldId id="286" r:id="rId73"/>
    <p:sldId id="287" r:id="rId74"/>
    <p:sldId id="294" r:id="rId75"/>
    <p:sldId id="295" r:id="rId76"/>
    <p:sldId id="342" r:id="rId77"/>
    <p:sldId id="296" r:id="rId78"/>
    <p:sldId id="297" r:id="rId79"/>
    <p:sldId id="299" r:id="rId80"/>
    <p:sldId id="300" r:id="rId81"/>
    <p:sldId id="288" r:id="rId82"/>
    <p:sldId id="440" r:id="rId83"/>
    <p:sldId id="429" r:id="rId84"/>
    <p:sldId id="441" r:id="rId85"/>
    <p:sldId id="291" r:id="rId86"/>
    <p:sldId id="386" r:id="rId87"/>
    <p:sldId id="430" r:id="rId88"/>
    <p:sldId id="359" r:id="rId89"/>
    <p:sldId id="360" r:id="rId90"/>
    <p:sldId id="362" r:id="rId91"/>
    <p:sldId id="292" r:id="rId92"/>
    <p:sldId id="301" r:id="rId93"/>
    <p:sldId id="302" r:id="rId94"/>
    <p:sldId id="303" r:id="rId95"/>
    <p:sldId id="304" r:id="rId96"/>
    <p:sldId id="305" r:id="rId97"/>
    <p:sldId id="363" r:id="rId98"/>
    <p:sldId id="306" r:id="rId99"/>
    <p:sldId id="307" r:id="rId100"/>
    <p:sldId id="308" r:id="rId101"/>
    <p:sldId id="364" r:id="rId102"/>
    <p:sldId id="309" r:id="rId103"/>
    <p:sldId id="311" r:id="rId104"/>
    <p:sldId id="312" r:id="rId105"/>
    <p:sldId id="365" r:id="rId106"/>
    <p:sldId id="313" r:id="rId107"/>
    <p:sldId id="432" r:id="rId108"/>
    <p:sldId id="437" r:id="rId109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140000"/>
      </a:lnSpc>
      <a:spcBef>
        <a:spcPct val="30000"/>
      </a:spcBef>
      <a:spcAft>
        <a:spcPct val="30000"/>
      </a:spcAft>
      <a:buFont typeface="Wingdings" pitchFamily="2" charset="2"/>
      <a:buChar char="n"/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lnSpc>
        <a:spcPct val="140000"/>
      </a:lnSpc>
      <a:spcBef>
        <a:spcPct val="30000"/>
      </a:spcBef>
      <a:spcAft>
        <a:spcPct val="30000"/>
      </a:spcAft>
      <a:buFont typeface="Wingdings" pitchFamily="2" charset="2"/>
      <a:buChar char="n"/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lnSpc>
        <a:spcPct val="140000"/>
      </a:lnSpc>
      <a:spcBef>
        <a:spcPct val="30000"/>
      </a:spcBef>
      <a:spcAft>
        <a:spcPct val="30000"/>
      </a:spcAft>
      <a:buFont typeface="Wingdings" pitchFamily="2" charset="2"/>
      <a:buChar char="n"/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lnSpc>
        <a:spcPct val="140000"/>
      </a:lnSpc>
      <a:spcBef>
        <a:spcPct val="30000"/>
      </a:spcBef>
      <a:spcAft>
        <a:spcPct val="30000"/>
      </a:spcAft>
      <a:buFont typeface="Wingdings" pitchFamily="2" charset="2"/>
      <a:buChar char="n"/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lnSpc>
        <a:spcPct val="140000"/>
      </a:lnSpc>
      <a:spcBef>
        <a:spcPct val="30000"/>
      </a:spcBef>
      <a:spcAft>
        <a:spcPct val="30000"/>
      </a:spcAft>
      <a:buFont typeface="Wingdings" pitchFamily="2" charset="2"/>
      <a:buChar char="n"/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D9"/>
    <a:srgbClr val="FFFF99"/>
    <a:srgbClr val="000099"/>
    <a:srgbClr val="003300"/>
    <a:srgbClr val="2A7E2A"/>
    <a:srgbClr val="003399"/>
    <a:srgbClr val="339933"/>
    <a:srgbClr val="E3DBD3"/>
    <a:srgbClr val="E6E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756" autoAdjust="0"/>
  </p:normalViewPr>
  <p:slideViewPr>
    <p:cSldViewPr>
      <p:cViewPr>
        <p:scale>
          <a:sx n="60" d="100"/>
          <a:sy n="60" d="100"/>
        </p:scale>
        <p:origin x="-139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5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13" Type="http://schemas.openxmlformats.org/officeDocument/2006/relationships/slide" Target="slides/slide35.xml"/><Relationship Id="rId18" Type="http://schemas.openxmlformats.org/officeDocument/2006/relationships/slide" Target="slides/slide44.xml"/><Relationship Id="rId26" Type="http://schemas.openxmlformats.org/officeDocument/2006/relationships/slide" Target="slides/slide55.xml"/><Relationship Id="rId3" Type="http://schemas.openxmlformats.org/officeDocument/2006/relationships/slide" Target="slides/slide3.xml"/><Relationship Id="rId21" Type="http://schemas.openxmlformats.org/officeDocument/2006/relationships/slide" Target="slides/slide48.xml"/><Relationship Id="rId34" Type="http://schemas.openxmlformats.org/officeDocument/2006/relationships/slide" Target="slides/slide83.xml"/><Relationship Id="rId7" Type="http://schemas.openxmlformats.org/officeDocument/2006/relationships/slide" Target="slides/slide14.xml"/><Relationship Id="rId12" Type="http://schemas.openxmlformats.org/officeDocument/2006/relationships/slide" Target="slides/slide34.xml"/><Relationship Id="rId17" Type="http://schemas.openxmlformats.org/officeDocument/2006/relationships/slide" Target="slides/slide43.xml"/><Relationship Id="rId25" Type="http://schemas.openxmlformats.org/officeDocument/2006/relationships/slide" Target="slides/slide54.xml"/><Relationship Id="rId33" Type="http://schemas.openxmlformats.org/officeDocument/2006/relationships/slide" Target="slides/slide82.xml"/><Relationship Id="rId2" Type="http://schemas.openxmlformats.org/officeDocument/2006/relationships/slide" Target="slides/slide2.xml"/><Relationship Id="rId16" Type="http://schemas.openxmlformats.org/officeDocument/2006/relationships/slide" Target="slides/slide42.xml"/><Relationship Id="rId20" Type="http://schemas.openxmlformats.org/officeDocument/2006/relationships/slide" Target="slides/slide47.xml"/><Relationship Id="rId29" Type="http://schemas.openxmlformats.org/officeDocument/2006/relationships/slide" Target="slides/slide75.xml"/><Relationship Id="rId1" Type="http://schemas.openxmlformats.org/officeDocument/2006/relationships/slide" Target="slides/slide1.xml"/><Relationship Id="rId6" Type="http://schemas.openxmlformats.org/officeDocument/2006/relationships/slide" Target="slides/slide12.xml"/><Relationship Id="rId11" Type="http://schemas.openxmlformats.org/officeDocument/2006/relationships/slide" Target="slides/slide33.xml"/><Relationship Id="rId24" Type="http://schemas.openxmlformats.org/officeDocument/2006/relationships/slide" Target="slides/slide51.xml"/><Relationship Id="rId32" Type="http://schemas.openxmlformats.org/officeDocument/2006/relationships/slide" Target="slides/slide81.xml"/><Relationship Id="rId37" Type="http://schemas.openxmlformats.org/officeDocument/2006/relationships/slide" Target="slides/slide91.xml"/><Relationship Id="rId5" Type="http://schemas.openxmlformats.org/officeDocument/2006/relationships/slide" Target="slides/slide5.xml"/><Relationship Id="rId15" Type="http://schemas.openxmlformats.org/officeDocument/2006/relationships/slide" Target="slides/slide38.xml"/><Relationship Id="rId23" Type="http://schemas.openxmlformats.org/officeDocument/2006/relationships/slide" Target="slides/slide50.xml"/><Relationship Id="rId28" Type="http://schemas.openxmlformats.org/officeDocument/2006/relationships/slide" Target="slides/slide74.xml"/><Relationship Id="rId36" Type="http://schemas.openxmlformats.org/officeDocument/2006/relationships/slide" Target="slides/slide85.xml"/><Relationship Id="rId10" Type="http://schemas.openxmlformats.org/officeDocument/2006/relationships/slide" Target="slides/slide32.xml"/><Relationship Id="rId19" Type="http://schemas.openxmlformats.org/officeDocument/2006/relationships/slide" Target="slides/slide45.xml"/><Relationship Id="rId31" Type="http://schemas.openxmlformats.org/officeDocument/2006/relationships/slide" Target="slides/slide78.xml"/><Relationship Id="rId4" Type="http://schemas.openxmlformats.org/officeDocument/2006/relationships/slide" Target="slides/slide4.xml"/><Relationship Id="rId9" Type="http://schemas.openxmlformats.org/officeDocument/2006/relationships/slide" Target="slides/slide31.xml"/><Relationship Id="rId14" Type="http://schemas.openxmlformats.org/officeDocument/2006/relationships/slide" Target="slides/slide37.xml"/><Relationship Id="rId22" Type="http://schemas.openxmlformats.org/officeDocument/2006/relationships/slide" Target="slides/slide49.xml"/><Relationship Id="rId27" Type="http://schemas.openxmlformats.org/officeDocument/2006/relationships/slide" Target="slides/slide73.xml"/><Relationship Id="rId30" Type="http://schemas.openxmlformats.org/officeDocument/2006/relationships/slide" Target="slides/slide77.xml"/><Relationship Id="rId35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3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680D835E-FB6A-4DF6-9CB7-75C8D9ADF7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710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C6F09D9F-3601-453A-8608-72B9D82CECA9}" type="slidenum">
              <a:rPr lang="zh-CN" altLang="en-US" smtClean="0"/>
              <a:pPr eaLnBrk="1" hangingPunct="1"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1ECCBAEE-AD12-4581-AD29-5636D39E9E9B}" type="slidenum">
              <a:rPr lang="zh-CN" altLang="en-US" smtClean="0"/>
              <a:pPr eaLnBrk="1" hangingPunct="1"/>
              <a:t>62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16594D26-3B04-4EA6-99EB-C6206A3FB58E}" type="slidenum">
              <a:rPr lang="zh-CN" altLang="en-US" smtClean="0"/>
              <a:pPr eaLnBrk="1" hangingPunct="1"/>
              <a:t>63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18D6AA2A-F213-4F39-B16E-D4DD9124C304}" type="slidenum">
              <a:rPr lang="zh-CN" altLang="en-US" smtClean="0"/>
              <a:pPr eaLnBrk="1" hangingPunct="1"/>
              <a:t>65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87C5-0D67-4A84-A250-B42EF06F9C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2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FF672-0A50-469E-8350-81533EDD72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7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BCD95-CF5B-4597-A58D-D72A6B9B12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31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752600"/>
            <a:ext cx="37338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886200"/>
            <a:ext cx="37338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BDB04-F249-44CE-8967-27125AE5DC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622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C20F6-502C-4FFD-9FC1-BABD9ED780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497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53000" y="1752600"/>
            <a:ext cx="37338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53000" y="3886200"/>
            <a:ext cx="37338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B7F73-4119-4472-B05B-3A34452C4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68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F0900-2D5B-45EF-A2BF-7EC28E484E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788D1-B7F4-452D-8606-F52F7C8CC3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81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73389-579D-40FB-9C6E-81E362D5CA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95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165B9-EC86-48BD-834A-A685027AD1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88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898E0-94B6-40FB-BFFC-E3553D4D54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591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EDF55-6864-4AA2-9927-536E74F005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80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02F1C-CD37-40B7-B89E-46025DD388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03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26FDE-BA23-4215-B5ED-4F1C9602BB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229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6C4B6CDF-AA53-46B2-ADC5-A79B866DAC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7620000" cy="11430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第三章	关系数据库标准语言</a:t>
            </a:r>
            <a:r>
              <a:rPr lang="en-US" altLang="zh-CN" sz="4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323155" y="1412776"/>
            <a:ext cx="8569325" cy="484505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语言相关内容：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语言概述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数据定义语言</a:t>
            </a:r>
            <a:r>
              <a:rPr lang="en-US" altLang="zh-CN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DDL: </a:t>
            </a: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创建数据库、表、索引、视图</a:t>
            </a:r>
            <a:endParaRPr lang="en-US" altLang="zh-CN" sz="2400" b="1" dirty="0" smtClean="0">
              <a:solidFill>
                <a:srgbClr val="00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400" b="1" dirty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</a:t>
            </a: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完整性约束定义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数据操纵语言</a:t>
            </a:r>
            <a:r>
              <a:rPr lang="en-US" altLang="zh-CN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DML：</a:t>
            </a:r>
            <a:r>
              <a:rPr lang="zh-CN" altLang="en-US" sz="2400" b="1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增、删、改、查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数据控制语言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DCL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：账户管理、授权管理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数据库编程</a:t>
            </a:r>
            <a:endParaRPr lang="en-US" altLang="zh-CN" sz="24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流程控制、游标、存储过程、触发器</a:t>
            </a:r>
            <a:endParaRPr lang="en-US" altLang="zh-CN" sz="24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24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7524328" y="2852936"/>
            <a:ext cx="377776" cy="10801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053" name="TextBox 2"/>
          <p:cNvSpPr txBox="1">
            <a:spLocks noChangeArrowheads="1"/>
          </p:cNvSpPr>
          <p:nvPr/>
        </p:nvSpPr>
        <p:spPr bwMode="auto">
          <a:xfrm>
            <a:off x="7668816" y="2924944"/>
            <a:ext cx="1511696" cy="90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dirty="0">
                <a:solidFill>
                  <a:srgbClr val="003300"/>
                </a:solidFill>
                <a:latin typeface="微软雅黑" pitchFamily="34" charset="-122"/>
                <a:ea typeface="微软雅黑" pitchFamily="34" charset="-122"/>
              </a:rPr>
              <a:t>第三章 </a:t>
            </a:r>
            <a:r>
              <a:rPr lang="en-US" altLang="zh-CN" sz="2000" dirty="0">
                <a:solidFill>
                  <a:srgbClr val="0033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>
                <a:solidFill>
                  <a:srgbClr val="003300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</a:p>
        </p:txBody>
      </p:sp>
      <p:sp>
        <p:nvSpPr>
          <p:cNvPr id="2054" name="TextBox 5"/>
          <p:cNvSpPr txBox="1">
            <a:spLocks noChangeArrowheads="1"/>
          </p:cNvSpPr>
          <p:nvPr/>
        </p:nvSpPr>
        <p:spPr bwMode="auto">
          <a:xfrm>
            <a:off x="6769100" y="4248603"/>
            <a:ext cx="2267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第四章 安全控制</a:t>
            </a:r>
          </a:p>
        </p:txBody>
      </p:sp>
      <p:sp>
        <p:nvSpPr>
          <p:cNvPr id="2055" name="TextBox 6"/>
          <p:cNvSpPr txBox="1">
            <a:spLocks noChangeArrowheads="1"/>
          </p:cNvSpPr>
          <p:nvPr/>
        </p:nvSpPr>
        <p:spPr bwMode="auto">
          <a:xfrm>
            <a:off x="6553324" y="5282044"/>
            <a:ext cx="2411164" cy="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 过程化</a:t>
            </a:r>
            <a:r>
              <a:rPr lang="en-US" altLang="zh-CN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6011391" y="4868540"/>
            <a:ext cx="504825" cy="144078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384497" y="1485330"/>
            <a:ext cx="8435975" cy="4823990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create schema 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架构名称</a:t>
            </a:r>
            <a:r>
              <a:rPr lang="en-US" altLang="zh-CN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&gt;  authorization &lt;</a:t>
            </a:r>
            <a:r>
              <a:rPr lang="zh-CN" altLang="en-US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用户名</a:t>
            </a:r>
            <a:r>
              <a:rPr lang="en-US" altLang="zh-CN" sz="24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marL="342900" lvl="1" indent="-342900" eaLnBrk="1" hangingPunct="1">
              <a:lnSpc>
                <a:spcPct val="140000"/>
              </a:lnSpc>
              <a:buFont typeface="Arial" charset="0"/>
              <a:buChar char="•"/>
              <a:defRPr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create schema s-t authorization </a:t>
            </a:r>
            <a:r>
              <a:rPr lang="en-US" altLang="zh-CN" sz="2400" b="1" dirty="0" err="1">
                <a:latin typeface="微软雅黑" pitchFamily="34" charset="-122"/>
                <a:ea typeface="微软雅黑" pitchFamily="34" charset="-122"/>
              </a:rPr>
              <a:t>wang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 eaLnBrk="1" hangingPunct="1">
              <a:lnSpc>
                <a:spcPct val="140000"/>
              </a:lnSpc>
              <a:buFont typeface="Arial" charset="0"/>
              <a:buChar char="•"/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只有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DBA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，或得到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DBA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授权的用户可以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定义架构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 eaLnBrk="1" hangingPunct="1">
              <a:lnSpc>
                <a:spcPct val="140000"/>
              </a:lnSpc>
              <a:buFont typeface="Arial" charset="0"/>
              <a:buChar char="•"/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不指定架构名称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，缺省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为用户名</a:t>
            </a:r>
          </a:p>
          <a:p>
            <a:pPr marL="363538" indent="-363538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drop schema  &lt;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架构名称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&gt;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drop schema s-t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先删除或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移走架构中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包含的数据库对象，然后才能删除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架构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23875"/>
            <a:ext cx="7620000" cy="744538"/>
          </a:xfrm>
        </p:spPr>
        <p:txBody>
          <a:bodyPr/>
          <a:lstStyle/>
          <a:p>
            <a:pPr algn="l" eaLnBrk="1" hangingPunct="1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二、定义架构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60350"/>
            <a:ext cx="8534400" cy="62166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4. 分组视图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view S_G 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sno,Gavg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)  as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    select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avg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(grade)  from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group by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带表达式的视图</a:t>
            </a:r>
            <a:endParaRPr lang="en-US" altLang="zh-CN" sz="2000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view BT_s  as 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sbirth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    select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2019-sage from student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dirty="0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三、视图的删除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格式：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drop view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视图名&gt;  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[cascade]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参数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cascade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：级联删除基于本视图创建的其他视图。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drop view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s_g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cascade</a:t>
            </a:r>
            <a:endParaRPr lang="zh-CN" altLang="en-US" sz="22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7620000" cy="576263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四、视图定义和删除中的限制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642350" cy="33845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4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、创建者</a:t>
            </a:r>
            <a:endParaRPr lang="en-US" altLang="zh-CN" sz="240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系统管理员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(SA)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数据库所有者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(DBO)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被授予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Create View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权限且拥有引用表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select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权限的用户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、删除基本表：表上定义的视图依然存在，但引用报错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、删除视图：其上的权限定义随之删除，重建视图时要重新定义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61925"/>
            <a:ext cx="7620000" cy="60325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五、视图的查询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5175"/>
            <a:ext cx="8686800" cy="60213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执行过程——视图消解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有效性检查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根据视图的定义，转换成对基本表的查询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执行对基本表的查询。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例子：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create view IS_student  as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select sno, sname, sage from student where sdept = ‘IS’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(1) Select sno, sage from IS_student  where sage&lt;20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Select sno,sage from student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     where sdept = ‘IS’ and sage&lt;20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(2) Select sname, cno, grade from IS_student, sc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	              where IS_student.sno = sc. sno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Select sname, cno, grade from student, sc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           where student.sno = sc. Sno and  sdept = ‘IS’ </a:t>
            </a:r>
            <a:endParaRPr lang="zh-CN" altLang="en-US" sz="2000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33375"/>
            <a:ext cx="7620000" cy="536575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六、通过视图更新数据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300038" y="1196975"/>
            <a:ext cx="8736012" cy="55006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1、更新执行——转换成对基本表的更新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update IS_student	              update student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set sname =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刘晨	    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set sname =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刘晨’，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    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Sgender=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男’	        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Sgender =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男’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where sno = ‘95002’     where sno =‘95002’ and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						                    sdept = ‘IS’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Insert into Is_student  values (‘95029’,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赵信’，20)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Insert into student  values (‘95029’,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赵信’，20，‘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IS’)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Is_student where sno=‘95029’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student where sno=‘95029’ and sdept = ‘IS’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idx="1"/>
          </p:nvPr>
        </p:nvSpPr>
        <p:spPr>
          <a:xfrm>
            <a:off x="392113" y="474663"/>
            <a:ext cx="7924800" cy="52578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2、受限的更新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原因：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update S_G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                  set  g_avg = 90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             where  sno=‘95001’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行列子集视图可更新数据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理论上可更新，但特征未知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理论上不可更新，如：分组视图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333375"/>
            <a:ext cx="8351838" cy="6264275"/>
          </a:xfrm>
        </p:spPr>
        <p:txBody>
          <a:bodyPr/>
          <a:lstStyle/>
          <a:p>
            <a:pPr marL="812800" indent="-812800"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、对视图更新的限制</a:t>
            </a:r>
          </a:p>
          <a:p>
            <a:pPr marL="812800" indent="-812800"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）更新不能影响一个以上的表</a:t>
            </a:r>
          </a:p>
          <a:p>
            <a:pPr marL="3429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连接视图上不能使用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delete</a:t>
            </a:r>
          </a:p>
          <a:p>
            <a:pPr marL="3429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执行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Insert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或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update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时，所有被更新的记录必须属于同一个物理表</a:t>
            </a:r>
          </a:p>
          <a:p>
            <a:pPr marL="812800" indent="-812800"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）插入时，未赋值的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Not null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列必须有缺省值</a:t>
            </a:r>
          </a:p>
          <a:p>
            <a:pPr marL="812800" indent="-812800"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）使用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distinct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参数、集函数、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group by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子句创建的视图不能更新数据</a:t>
            </a:r>
          </a:p>
          <a:p>
            <a:pPr marL="812800" indent="-812800"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）更新不能涉及虚拟列或计算列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7620000" cy="815975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七、视图的作用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484313"/>
            <a:ext cx="8075612" cy="50403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1. 简化用户的操作，清晰的表达查询；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2. 从不同角度看待同一数据；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3. 保证数据的逻辑独立性；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4. 保护数据安全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36538"/>
            <a:ext cx="7620000" cy="815975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DML</a:t>
            </a:r>
            <a:r>
              <a:rPr lang="zh-CN" altLang="en-US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语言上机作业二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096963"/>
            <a:ext cx="8497887" cy="564515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一、必做任务</a:t>
            </a:r>
            <a:endParaRPr lang="en-US" altLang="zh-CN" sz="2400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向数据库的各个表添加数据，</a:t>
            </a:r>
            <a:r>
              <a:rPr lang="zh-CN" altLang="en-US" sz="2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表中的数据不低于</a:t>
            </a:r>
            <a:r>
              <a:rPr lang="en-US" altLang="zh-CN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条</a:t>
            </a:r>
            <a:endParaRPr lang="en-US" altLang="zh-CN" sz="2200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教学课件中，主要例子的调试</a:t>
            </a:r>
            <a:r>
              <a:rPr lang="zh-CN" altLang="en-US" sz="2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lang="en-US" altLang="zh-CN" sz="2200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为各关系表适当增加字段，完成如下任务</a:t>
            </a:r>
            <a:endParaRPr lang="en-US" altLang="zh-CN" sz="2200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每门课各个年度的选课人数、最高成绩、最低成绩、平均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成绩，删除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从来没有人选修的课程信息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查询学生平均评分低于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分的课程编号、任课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教师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课程表增加主讲教师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字段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假设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每门课只有一位主讲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教师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选课表增加学生评分字段，并为该字段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赋值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定义视图：提供每个老师每门课的学生评分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均值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857250" lvl="1" indent="-4572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检索不及格记录超过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次的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同学，将其状态标记为“肄业”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7620000" cy="815975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DML</a:t>
            </a:r>
            <a:r>
              <a:rPr lang="zh-CN" altLang="en-US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语言上机实习作业（续）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97887" cy="51847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二、选做任务：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GPA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计算和查询</a:t>
            </a:r>
            <a:endParaRPr lang="en-US" altLang="zh-CN" sz="2400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为课程表增加学时、学分字段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“学时”字段通过图形化界面赋值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“学分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命令进行赋值，每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个学时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学分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计算每个同学的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GPA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并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保存到学生表中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指定专业，查询该专业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GPA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排名前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位的同学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600"/>
              </a:spcBef>
              <a:buFont typeface="Arial" charset="0"/>
              <a:buNone/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692944"/>
            <a:ext cx="7620000" cy="431800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、架构和数据库对象的映射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628800"/>
            <a:ext cx="8713788" cy="4897289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Aft>
                <a:spcPct val="20000"/>
              </a:spcAft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：创建数据库对象时，在对象名前面加上架构名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40000"/>
              </a:lnSpc>
              <a:spcAft>
                <a:spcPct val="20000"/>
              </a:spcAft>
            </a:pP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create table 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S-T.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student 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eaLnBrk="1" hangingPunct="1">
              <a:lnSpc>
                <a:spcPct val="140000"/>
              </a:lnSpc>
              <a:spcAft>
                <a:spcPct val="20000"/>
              </a:spcAft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：新创建的数据库对象自动属于默认架构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40000"/>
              </a:lnSpc>
              <a:spcAft>
                <a:spcPct val="20000"/>
              </a:spcAft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可以为每个数据库用户设置一个默认架构</a:t>
            </a:r>
            <a:endParaRPr lang="en-US" altLang="zh-CN" sz="2400" b="1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lvl="1" indent="0" eaLnBrk="1" hangingPunct="1">
              <a:lnSpc>
                <a:spcPct val="140000"/>
              </a:lnSpc>
              <a:spcAft>
                <a:spcPct val="20000"/>
              </a:spcAft>
              <a:buNone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（用户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右键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属性：指明默认架构）</a:t>
            </a:r>
          </a:p>
        </p:txBody>
      </p:sp>
    </p:spTree>
    <p:extLst>
      <p:ext uri="{BB962C8B-B14F-4D97-AF65-F5344CB8AC3E}">
        <p14:creationId xmlns:p14="http://schemas.microsoft.com/office/powerpoint/2010/main" val="62571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513"/>
            <a:ext cx="8820150" cy="5472112"/>
          </a:xfrm>
        </p:spPr>
        <p:txBody>
          <a:bodyPr/>
          <a:lstStyle/>
          <a:p>
            <a:pPr marL="363538" indent="-363538"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一、基本表的创建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363538" indent="-363538"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Table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[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database_name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[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schema_name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] ]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table_name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 smtClean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(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  &lt;</a:t>
            </a:r>
            <a:r>
              <a:rPr lang="zh-CN" altLang="en-US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 [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列级完整性约束] 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[,&lt;列名&gt;   &lt;数据类型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 [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列级完整性约束] ]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                  ……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[,&lt;表级完整性约束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&gt;] </a:t>
            </a: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 Table Student (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char(8)  not null Primary key,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char(20) not null unique,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char(20) null,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Sgender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char(2) not null,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Date null  )</a:t>
            </a:r>
          </a:p>
          <a:p>
            <a:pPr marL="363538" indent="-363538" eaLnBrk="1" hangingPunct="1"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n"/>
              <a:defRPr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列名：同一个表内不能有重复列名，不同表可重复</a:t>
            </a:r>
            <a:endParaRPr lang="en-US" altLang="zh-CN" sz="20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713787" cy="744537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3.2.2  </a:t>
            </a:r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基本表的定义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7"/>
          <p:cNvSpPr>
            <a:spLocks noGrp="1" noChangeArrowheads="1"/>
          </p:cNvSpPr>
          <p:nvPr>
            <p:ph idx="1"/>
          </p:nvPr>
        </p:nvSpPr>
        <p:spPr>
          <a:xfrm>
            <a:off x="179388" y="188913"/>
            <a:ext cx="4897437" cy="5256212"/>
          </a:xfrm>
        </p:spPr>
        <p:txBody>
          <a:bodyPr lIns="0" rIns="0"/>
          <a:lstStyle/>
          <a:p>
            <a:pPr eaLnBrk="1" hangingPunct="1">
              <a:spcBef>
                <a:spcPts val="1200"/>
              </a:spcBef>
              <a:buFontTx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二、数据类型（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T-SQL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zh-CN" altLang="en-US" sz="2000" b="1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b="1" u="sng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字符串类型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Char(n) / </a:t>
            </a: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nchar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(n)：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定长字符串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Varchar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(n)  </a:t>
            </a:r>
            <a:r>
              <a:rPr lang="en-US" altLang="zh-CN" sz="1800" b="1" dirty="0"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nchar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(n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变长字符串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Text / </a:t>
            </a: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nText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：大字符串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b="1" u="sng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数值类型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整型，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个字节；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Smallint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小整型，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个字节；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Tinyint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个字节，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～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255;</a:t>
            </a:r>
            <a:endParaRPr lang="zh-CN" altLang="en-US" sz="18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Float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：双字长浮点数，占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个字节；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Real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1.18E-38 ~ 3.40E38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之间的实数；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Numeric(</a:t>
            </a: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p,d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) / decimal(p, d)：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定点数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5" name="Rectangle 1029"/>
          <p:cNvSpPr>
            <a:spLocks noChangeArrowheads="1"/>
          </p:cNvSpPr>
          <p:nvPr/>
        </p:nvSpPr>
        <p:spPr bwMode="auto">
          <a:xfrm>
            <a:off x="5291138" y="260350"/>
            <a:ext cx="36734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marL="342900" indent="-3429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u="sng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货币类型（使用美元符号）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Money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：最大值为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	 </a:t>
            </a: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922 337 203 685 477.580 8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Smallmoney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：最大值为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	 </a:t>
            </a: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214 748.364 7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u="sng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二进制串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Binary(n)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：定长二进制串；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Varbinary(n)：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变长二进制串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Image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：大二进制串，如图片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u="sng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位类型</a:t>
            </a: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>
                <a:latin typeface="微软雅黑" pitchFamily="34" charset="-122"/>
                <a:ea typeface="微软雅黑" pitchFamily="34" charset="-122"/>
              </a:rPr>
              <a:t>Bit：</a:t>
            </a:r>
            <a:r>
              <a:rPr lang="zh-CN" altLang="en-US" sz="1800">
                <a:latin typeface="微软雅黑" pitchFamily="34" charset="-122"/>
                <a:ea typeface="微软雅黑" pitchFamily="34" charset="-122"/>
              </a:rPr>
              <a:t>对应逻辑真假；</a:t>
            </a: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6" name="Text Box 1031"/>
          <p:cNvSpPr txBox="1">
            <a:spLocks noChangeArrowheads="1"/>
          </p:cNvSpPr>
          <p:nvPr/>
        </p:nvSpPr>
        <p:spPr bwMode="auto">
          <a:xfrm>
            <a:off x="106363" y="5516563"/>
            <a:ext cx="8858250" cy="116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marL="363538" indent="-363538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000" u="sng" dirty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时间日</a:t>
            </a:r>
            <a:r>
              <a:rPr lang="zh-CN" altLang="en-US" sz="2000" u="sng" dirty="0" smtClean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sz="2000" u="sng" dirty="0">
                <a:solidFill>
                  <a:srgbClr val="0033CC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Date / Time / 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Datetime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  <a:buFontTx/>
              <a:buChar char="•"/>
            </a:pP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smalldatetime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260350"/>
            <a:ext cx="8424862" cy="64087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Oracle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的常用数据类型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Char(n):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Date: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日期数据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Number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：定点或浮点数据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Interger: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同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number,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但无小数位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SmallInt: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Raw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）二进制数据，最大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255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字节。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Long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变长字符串，最大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2GB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CLOB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：字符型大对象，最大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4GB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Long Row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：二进制数据，最大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2GB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BLOB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：二进制大对象，最大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4GB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60648"/>
            <a:ext cx="8640763" cy="63373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三、唯一值字段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 typeface="Wingdings" pitchFamily="2" charset="2"/>
              <a:buChar char="ü"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Oracle:  </a:t>
            </a:r>
            <a:r>
              <a:rPr lang="en-US" altLang="zh-CN" sz="2200" b="1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Rowid</a:t>
            </a:r>
            <a:r>
              <a:rPr lang="en-US" altLang="zh-CN" sz="22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字段类型：给每个元组唯一的、不重复的地址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 typeface="Wingdings" pitchFamily="2" charset="2"/>
              <a:buChar char="ü"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SQL Server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2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Identity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字段类型：可自动产生标识列值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n"/>
            </a:pPr>
            <a:r>
              <a:rPr lang="en-US" altLang="zh-CN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Identity 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属性：产生标识列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非空数值型，禁止更新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，作为主键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在格式中指明初值和增量：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en-US" altLang="zh-CN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Column_name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datatype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[identity [(seed [,increment])] not null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例子：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table Fee 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           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Fee_id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Identity (1, 2) not null primary key,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	        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char(8) not null,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                   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Fee_date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datetime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not null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                   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Fee_Amount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money not null )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268413"/>
            <a:ext cx="8229600" cy="5329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完整性定义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正确性：有效的、有意义的、非荒谬的、不可能的；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相容性：并发使用时，不出现与实际不一致的情况。</a:t>
            </a:r>
          </a:p>
          <a:p>
            <a:pPr>
              <a:lnSpc>
                <a:spcPct val="150000"/>
              </a:lnSpc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完整性受破坏的原因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终端用户的错误或疏忽；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应用程序有错误；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DBMS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故障；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并发控制不当；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硬件故障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. </a:t>
            </a:r>
            <a:endParaRPr lang="zh-CN" altLang="en-US" sz="2000" b="1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713787" cy="744538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3.2.3  </a:t>
            </a:r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完整性约束定义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692150"/>
            <a:ext cx="8785225" cy="53292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完整性控制的功能：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定义功能：定义数据库中的数据要满足的语义约束条件。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检查功能：检查用户操作是否违背完整性约束条件。</a:t>
            </a:r>
          </a:p>
          <a:p>
            <a:pPr lvl="1">
              <a:lnSpc>
                <a:spcPct val="150000"/>
              </a:lnSpc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违约响应：违背约束时，采取何策略保护数据完整性。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908050"/>
            <a:ext cx="8713787" cy="5761038"/>
          </a:xfrm>
        </p:spPr>
        <p:txBody>
          <a:bodyPr>
            <a:noAutofit/>
          </a:bodyPr>
          <a:lstStyle/>
          <a:p>
            <a:pPr marL="109728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、主键定义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2628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列级约束：只适用于单属性作主码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列名&gt;  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 [constraint &lt;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约束名&gt;] 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primary key 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表级约束：适用于单属性或多属性作主码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【constraint &lt;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约束名&gt;</a:t>
            </a: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primary key （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列名列表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table student (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char(8) not null primary key,</a:t>
            </a:r>
          </a:p>
          <a:p>
            <a:pPr marL="393192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char(10) not null,</a:t>
            </a:r>
          </a:p>
          <a:p>
            <a:pPr marL="393192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sgender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char(2) not null )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9728" indent="0"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Create table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char(8) not null,</a:t>
            </a:r>
          </a:p>
          <a:p>
            <a:pPr marL="393192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char(5) not null,</a:t>
            </a:r>
          </a:p>
          <a:p>
            <a:pPr marL="393192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grade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tinyint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null,</a:t>
            </a:r>
          </a:p>
          <a:p>
            <a:pPr marL="393192" lvl="1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      primary key (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sno,cno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)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44450"/>
            <a:ext cx="8229600" cy="777875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一、实体完整性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9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287462"/>
            <a:ext cx="8459788" cy="609386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7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、检查和违约处理</a:t>
            </a:r>
          </a:p>
          <a:p>
            <a:pPr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itchFamily="2" charset="2"/>
              <a:buChar char="n"/>
              <a:defRPr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检查时机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：插入新元组或修改已有元组的主码值</a:t>
            </a:r>
          </a:p>
          <a:p>
            <a:pPr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检查内容</a:t>
            </a:r>
          </a:p>
          <a:p>
            <a:pPr lvl="1"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主码中的各属性取值是否为空；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主码值是否唯一</a:t>
            </a:r>
          </a:p>
          <a:p>
            <a:pPr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违约处理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：拒绝更新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SzPct val="75000"/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、具体检查方法</a:t>
            </a:r>
          </a:p>
          <a:p>
            <a:pPr lvl="1"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全表扫描检查</a:t>
            </a:r>
          </a:p>
          <a:p>
            <a:pPr lvl="1" eaLnBrk="1" hangingPunct="1">
              <a:lnSpc>
                <a:spcPct val="170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索引检查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：自动在主码上创建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lnSpc>
                <a:spcPct val="170000"/>
              </a:lnSpc>
              <a:spcBef>
                <a:spcPts val="0"/>
              </a:spcBef>
              <a:buSzPct val="75000"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（索引排序树）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08384" y="332011"/>
            <a:ext cx="7620000" cy="720725"/>
          </a:xfrm>
        </p:spPr>
        <p:txBody>
          <a:bodyPr/>
          <a:lstStyle/>
          <a:p>
            <a:pPr algn="l" eaLnBrk="1" hangingPunct="1"/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3.1	</a:t>
            </a:r>
            <a:r>
              <a:rPr lang="en-US" altLang="zh-CN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 </a:t>
            </a:r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196752"/>
            <a:ext cx="8640960" cy="540082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标准的提出与发展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SQL：Structured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Query Language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提出：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Boyce and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chamberlin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1974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实现：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IBM——San Jose Research Laboratory 1975～1979</a:t>
            </a:r>
          </a:p>
          <a:p>
            <a:pPr marL="0" lvl="1" indent="0" eaLnBrk="1" hangingPunct="1">
              <a:lnSpc>
                <a:spcPct val="120000"/>
              </a:lnSpc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         System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R：Sequel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语言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美国标准：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ANSI  1986.10 (SQL/86)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国际标准：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ISO 1987.6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SAA-SQL：IBM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企业标准. 1987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SQL/89：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具有完整性特征. 1989.4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SQL/92：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基本级、标准级、完全级，1992.11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SQL99. 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引入一些新对象。不再分级，调整为核心兼容性和特性兼容性</a:t>
            </a:r>
          </a:p>
          <a:p>
            <a:pPr marL="265113" lvl="1" indent="-265113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SQL2003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SQL2008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SQL2011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全表扫描的完整性检查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557338"/>
            <a:ext cx="8828088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1912938"/>
            <a:ext cx="838517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标题 2"/>
          <p:cNvSpPr>
            <a:spLocks noGrp="1"/>
          </p:cNvSpPr>
          <p:nvPr>
            <p:ph type="title"/>
          </p:nvPr>
        </p:nvSpPr>
        <p:spPr>
          <a:xfrm>
            <a:off x="3924300" y="1912938"/>
            <a:ext cx="4824413" cy="777875"/>
          </a:xfrm>
          <a:solidFill>
            <a:srgbClr val="92D050"/>
          </a:solidFill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索引排序树</a:t>
            </a:r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250825" y="260350"/>
            <a:ext cx="8713788" cy="1132811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</a:pPr>
            <a:r>
              <a:rPr lang="zh-CN" altLang="en-US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分支结点包含：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相邻子结点关键码域的分界值、指向子结点的指针 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</a:pPr>
            <a:r>
              <a:rPr lang="zh-CN" altLang="en-US" sz="22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叶结点：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存放元组的关键码值及指向该元组的指针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980728"/>
            <a:ext cx="8785100" cy="561615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键定义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SzPct val="75000"/>
              <a:buFont typeface="Wingdings" pitchFamily="2" charset="2"/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[constraint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约束名&gt;]  [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foreign key (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列名) ]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references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表名&gt; (列名）</a:t>
            </a:r>
            <a:endParaRPr lang="en-US" altLang="zh-CN" sz="20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Create table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char(8) not null References Student (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 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char(5) not null References Course (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   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grade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tinyint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null,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   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Primary key(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)  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Create table 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char(8) not null,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	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char(5) not null,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grade 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tinyint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null,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			    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Primary key(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sno,cno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),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		    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Foreign Key 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 References Student 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),</a:t>
            </a:r>
            <a:r>
              <a:rPr lang="zh-CN" altLang="en-US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			    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Foreign Key 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 References Course (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188640"/>
            <a:ext cx="7620000" cy="72008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二、参照完整性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11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11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116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111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04813"/>
            <a:ext cx="8229600" cy="58324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buFont typeface="Arial" charset="0"/>
              <a:buNone/>
              <a:defRPr/>
            </a:pPr>
            <a:r>
              <a:rPr lang="en-US" altLang="zh-CN" sz="33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3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、检查</a:t>
            </a:r>
            <a:r>
              <a:rPr lang="zh-CN" altLang="en-US" sz="33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和违约处理</a:t>
            </a:r>
          </a:p>
          <a:p>
            <a:pPr>
              <a:lnSpc>
                <a:spcPct val="170000"/>
              </a:lnSpc>
              <a:buSzPct val="75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参照关系插入新元组</a:t>
            </a: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参照关系修改已有元组的外码值</a:t>
            </a: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被参照关系删除元组</a:t>
            </a: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被参照关系修改已有元组的主属性取值</a:t>
            </a:r>
          </a:p>
          <a:p>
            <a:pPr>
              <a:lnSpc>
                <a:spcPct val="170000"/>
              </a:lnSpc>
              <a:buSzPct val="75000"/>
              <a:buFont typeface="Wingdings" pitchFamily="2" charset="2"/>
              <a:buChar char="n"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违约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拒绝执行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 action)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级联操作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(cascade)</a:t>
            </a:r>
          </a:p>
          <a:p>
            <a:pPr lvl="1">
              <a:lnSpc>
                <a:spcPct val="170000"/>
              </a:lnSpc>
              <a:buSzPct val="75000"/>
              <a:buFont typeface="Wingdings" pitchFamily="2" charset="2"/>
              <a:buChar char="u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置空操作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(set null)</a:t>
            </a:r>
          </a:p>
          <a:p>
            <a:pPr>
              <a:lnSpc>
                <a:spcPct val="170000"/>
              </a:lnSpc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678385"/>
              </p:ext>
            </p:extLst>
          </p:nvPr>
        </p:nvGraphicFramePr>
        <p:xfrm>
          <a:off x="3563888" y="1124744"/>
          <a:ext cx="5338886" cy="52387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2382"/>
                <a:gridCol w="1080120"/>
                <a:gridCol w="1368152"/>
                <a:gridCol w="1080120"/>
                <a:gridCol w="1008112"/>
              </a:tblGrid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sgender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sage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169718"/>
              </p:ext>
            </p:extLst>
          </p:nvPr>
        </p:nvGraphicFramePr>
        <p:xfrm>
          <a:off x="6156176" y="1989138"/>
          <a:ext cx="2483793" cy="4953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40555"/>
                <a:gridCol w="1543238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descpt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721" name="Line 25"/>
          <p:cNvSpPr>
            <a:spLocks noChangeShapeType="1"/>
          </p:cNvSpPr>
          <p:nvPr/>
        </p:nvSpPr>
        <p:spPr bwMode="auto">
          <a:xfrm flipH="1">
            <a:off x="7164388" y="1989138"/>
            <a:ext cx="792162" cy="3587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idx="1"/>
          </p:nvPr>
        </p:nvSpPr>
        <p:spPr>
          <a:xfrm>
            <a:off x="193675" y="476250"/>
            <a:ext cx="8915400" cy="61214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SzPct val="75000"/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具体策略</a:t>
            </a:r>
          </a:p>
          <a:p>
            <a:pPr lvl="1" eaLnBrk="1" hangingPunct="1">
              <a:lnSpc>
                <a:spcPct val="150000"/>
              </a:lnSpc>
              <a:buSzPct val="65000"/>
              <a:buFont typeface="Wingdings" pitchFamily="2" charset="2"/>
              <a:buChar char="u"/>
            </a:pPr>
            <a:r>
              <a:rPr lang="zh-CN" altLang="en-US" sz="2000" b="1" u="sng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参照关系插入新元组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，违背参照完整性：</a:t>
            </a:r>
            <a:r>
              <a:rPr lang="zh-CN" altLang="en-US" sz="2000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拒绝</a:t>
            </a:r>
          </a:p>
          <a:p>
            <a:pPr lvl="1" eaLnBrk="1" hangingPunct="1">
              <a:lnSpc>
                <a:spcPct val="150000"/>
              </a:lnSpc>
              <a:buSzPct val="65000"/>
              <a:buFont typeface="Wingdings" pitchFamily="2" charset="2"/>
              <a:buChar char="u"/>
            </a:pPr>
            <a:r>
              <a:rPr lang="zh-CN" altLang="en-US" sz="2000" b="1" u="sng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参照关系修改元组的外码值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，违背参照完整性：</a:t>
            </a:r>
            <a:r>
              <a:rPr lang="zh-CN" altLang="en-US" sz="2000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拒绝</a:t>
            </a:r>
          </a:p>
          <a:p>
            <a:pPr lvl="1" eaLnBrk="1" hangingPunct="1">
              <a:lnSpc>
                <a:spcPct val="150000"/>
              </a:lnSpc>
              <a:buSzPct val="65000"/>
              <a:buFont typeface="Wingdings" pitchFamily="2" charset="2"/>
              <a:buChar char="u"/>
            </a:pPr>
            <a:r>
              <a:rPr lang="zh-CN" altLang="en-US" sz="2000" b="1" u="sng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被参照</a:t>
            </a:r>
            <a:r>
              <a:rPr lang="zh-CN" altLang="en-US" sz="2000" b="1" u="sng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r>
              <a:rPr lang="zh-CN" altLang="en-US" sz="2000" b="1" u="sng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删除元组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，违背参照完整性：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拒绝删除：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若某部门尚有员工，则拒绝删除该部门。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级联删除：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删除部门，级联删除对应员工。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置空删除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：删除部门，将该部门员工的部门号置空。</a:t>
            </a:r>
          </a:p>
          <a:p>
            <a:pPr lvl="1" eaLnBrk="1" hangingPunct="1">
              <a:lnSpc>
                <a:spcPct val="150000"/>
              </a:lnSpc>
              <a:buSzPct val="65000"/>
              <a:buFont typeface="Wingdings" pitchFamily="2" charset="2"/>
              <a:buChar char="u"/>
            </a:pPr>
            <a:r>
              <a:rPr lang="zh-CN" altLang="en-US" sz="2000" b="1" u="sng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被参照关系修改元组主码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 违背参照完整性：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拒绝修改：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有选课记录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,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学号不允许修改。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级联修改：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改学号时，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中该学生选课记录的学号同时修改。</a:t>
            </a:r>
          </a:p>
          <a:p>
            <a:pPr lvl="2" eaLnBrk="1" hangingPunct="1">
              <a:lnSpc>
                <a:spcPct val="150000"/>
              </a:lnSpc>
              <a:buSzPct val="70000"/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置空修改：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修改学号时，该学生已有选课的学号置空。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3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3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36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36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36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idx="1"/>
          </p:nvPr>
        </p:nvSpPr>
        <p:spPr>
          <a:xfrm>
            <a:off x="107950" y="116632"/>
            <a:ext cx="8785225" cy="6408737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SzPct val="75000"/>
              <a:buFont typeface="Arial" charset="0"/>
              <a:buNone/>
              <a:defRPr/>
            </a:pPr>
            <a:r>
              <a:rPr lang="en-US" altLang="zh-CN" sz="2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、违约处理定义子句</a:t>
            </a:r>
          </a:p>
          <a:p>
            <a:pPr eaLnBrk="1" hangingPunct="1">
              <a:lnSpc>
                <a:spcPct val="120000"/>
              </a:lnSpc>
              <a:buSzPct val="75000"/>
              <a:buFont typeface="Wingdings" pitchFamily="2" charset="2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[constraint &lt;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约束名&gt;]  [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foreign key (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列名) ]   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SzPct val="75000"/>
              <a:buFont typeface="Wingdings" pitchFamily="2" charset="2"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references &lt;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表名&gt; (列名）</a:t>
            </a:r>
          </a:p>
          <a:p>
            <a:pPr eaLnBrk="1" hangingPunct="1">
              <a:lnSpc>
                <a:spcPct val="120000"/>
              </a:lnSpc>
              <a:buSzPct val="75000"/>
              <a:buFont typeface="Wingdings" pitchFamily="2" charset="2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on delete   no action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|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cascde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| set null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set 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</a:p>
          <a:p>
            <a:pPr eaLnBrk="1" hangingPunct="1">
              <a:lnSpc>
                <a:spcPct val="120000"/>
              </a:lnSpc>
              <a:buSzPct val="75000"/>
              <a:buFont typeface="Wingdings" pitchFamily="2" charset="2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on update  no action |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cascde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 set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 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set default</a:t>
            </a:r>
            <a:endParaRPr lang="en-US" altLang="zh-CN" sz="2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endParaRPr lang="en-US" altLang="zh-CN" sz="2000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Table 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200" b="1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char(8)  not null Primary key,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200" b="1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char(20) not null unique,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200" b="1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char(20) null  default('MIS')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References 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epartments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on update set null   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delete set 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 </a:t>
            </a:r>
            <a:b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200" b="1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Sgender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char(2) not null,</a:t>
            </a:r>
          </a:p>
          <a:p>
            <a:pPr marL="363538" indent="-363538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200" b="1" dirty="0" err="1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null  )</a:t>
            </a:r>
            <a:endParaRPr lang="en-US" altLang="zh-CN" sz="22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36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36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36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36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6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052513"/>
            <a:ext cx="8569325" cy="4752975"/>
          </a:xfrm>
        </p:spPr>
        <p:txBody>
          <a:bodyPr/>
          <a:lstStyle/>
          <a:p>
            <a:pPr marL="360363" indent="-360363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、参照完整性的使用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定义顺序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：先定义被参照关系主码，再定义参照关系的外码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删除被参照关系主码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：需要先解除外键约束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删除被参照关系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：需要先解除外键约束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违约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处理采用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外码列允许为空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违约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处理采用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要求外码设置了缺失值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(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版本差异）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908050"/>
            <a:ext cx="8713788" cy="5472113"/>
          </a:xfrm>
        </p:spPr>
        <p:txBody>
          <a:bodyPr/>
          <a:lstStyle/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、空值约束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格式：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列名&gt; 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类型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&gt;   null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|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not null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例子：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char(20）not  null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、唯一性约束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列级约束：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[constraint 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约束名&gt;]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UNIQUE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531813" lvl="3" indent="-258763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ü"/>
            </a:pPr>
            <a:r>
              <a:rPr lang="en-US" altLang="zh-CN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char(20）not null unique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n"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表级约束：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[constraint 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约束名&gt;]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UNIQUE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（字段名列表）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531813" lvl="3" indent="-258763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ü"/>
            </a:pP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CONSTRAINT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Uniq_name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unique(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、默认值约束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格式：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[constraint 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约束名&gt;]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default  &lt;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常量表达式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marL="531813" lvl="3" indent="-258763" eaLnBrk="1" hangingPunct="1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ü"/>
            </a:pPr>
            <a:r>
              <a:rPr lang="en-US" altLang="zh-CN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Sgender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char(2)  not null default ‘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男’</a:t>
            </a:r>
          </a:p>
          <a:p>
            <a:pPr marL="274638" indent="-274638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title"/>
          </p:nvPr>
        </p:nvSpPr>
        <p:spPr>
          <a:xfrm>
            <a:off x="192088" y="333375"/>
            <a:ext cx="4524375" cy="4318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三、用户自定义完整性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130175" y="627063"/>
            <a:ext cx="8893175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8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[constraint &lt;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约束名&gt;] 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check (&lt;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条件表达式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&gt;)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列级约束示例：</a:t>
            </a:r>
            <a:endParaRPr lang="en-US" altLang="zh-CN" sz="2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Create table Author 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	(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A_id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char(10) not null  Primary key,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name varchar(40) not null,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	 sage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tinyint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null check  (sage&lt;30)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gender char(2) check  (gender =‘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’or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gender =‘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女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’),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birthplace varchar(32))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179388" y="550863"/>
            <a:ext cx="8893175" cy="568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28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约束（续）</a:t>
            </a:r>
            <a:endParaRPr lang="en-US" altLang="zh-CN" sz="2800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表级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约束示例：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 table Author 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	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A_id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char(10) not null  Primary key,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name varchar(40) not null,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	 sage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tinyint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null check  (sage&lt;30)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gender char(2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birthplace varchar(32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check ((gender =‘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’and name like‘%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先生</a:t>
            </a: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’)  or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(gender =‘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</a:t>
            </a: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’and name like‘%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女士</a:t>
            </a: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’)  )</a:t>
            </a:r>
          </a:p>
          <a:p>
            <a:pPr eaLnBrk="1" hangingPunct="1">
              <a:lnSpc>
                <a:spcPct val="120000"/>
              </a:lnSpc>
              <a:spcBef>
                <a:spcPct val="3000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88913"/>
            <a:ext cx="8136904" cy="6524625"/>
          </a:xfrm>
        </p:spPr>
        <p:txBody>
          <a:bodyPr t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语言特点</a:t>
            </a:r>
            <a:endParaRPr lang="en-US" altLang="zh-CN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1、一体化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语言，综合统一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DDL、DML、DCL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于一体，运行时模式修改不受限制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用户数据与系统数据的统一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2、非过程化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指出做什么即可，存取路径和操作过程对用户透明</a:t>
            </a:r>
          </a:p>
          <a:p>
            <a:pPr marL="342900" lvl="1" indent="-34290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3、集合操作方式：一次一集合</a:t>
            </a:r>
          </a:p>
          <a:p>
            <a:pPr marL="342900" lvl="1" indent="-34290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4、一种语法，两种方式：联机交互或嵌入高级语言。</a:t>
            </a:r>
          </a:p>
          <a:p>
            <a:pPr marL="342900" lvl="1" indent="-34290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5、语言简洁，易学易用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Alter,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Drop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Delete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Insert, Update,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Grant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Revoke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95537" y="188640"/>
            <a:ext cx="8568952" cy="6336704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Aft>
                <a:spcPct val="20000"/>
              </a:spcAft>
              <a:buFontTx/>
              <a:buNone/>
            </a:pPr>
            <a:r>
              <a:rPr lang="en-US" altLang="zh-CN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3.2.4 </a:t>
            </a:r>
            <a:r>
              <a:rPr lang="zh-CN" altLang="en-US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修改和删除表</a:t>
            </a:r>
            <a:endParaRPr lang="en-US" altLang="zh-CN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Aft>
                <a:spcPct val="20000"/>
              </a:spcAft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一、修改表定义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2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1、语法：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Alter Table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表名&gt; 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               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ADD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新列名&gt; &lt;数据类型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&gt; [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列级约束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]]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		  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Modify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列名&gt; &lt;数据类型&gt;]；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              	  [ADD 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完整性约束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&gt;]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                        [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Drop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完整性约束名&gt;]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2、说明：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新增列必须允许为空，原有数据在新列上取空值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修改原有列的定义，可能破坏原有数据，有些数据库不支持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增加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check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约束时，系统将检查现有数据，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SQL Server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with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nocheck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参数禁止检查已有数据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4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433388"/>
            <a:ext cx="8591550" cy="59483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 Table 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增加列：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Add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列约束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725488" lvl="1" indent="-36353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Alter  Table  Fee  Add 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Char(20)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列（某些数据库限制修改列）</a:t>
            </a:r>
            <a:endParaRPr lang="en-US" altLang="zh-CN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5488" lvl="1" indent="-36353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 Alter  Column 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Fee_total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619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---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改变列的数据类型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5488" lvl="1" indent="-36353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 Drop  Column 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---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删除列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  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 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Student Modify  </a:t>
            </a:r>
            <a:r>
              <a:rPr lang="en-US" altLang="zh-CN" sz="22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Char(20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marL="361950" lvl="1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支持此格式</a:t>
            </a:r>
            <a:endParaRPr lang="en-US" altLang="zh-CN" sz="2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2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88913"/>
            <a:ext cx="8591550" cy="6524625"/>
          </a:xfrm>
        </p:spPr>
        <p:txBody>
          <a:bodyPr/>
          <a:lstStyle/>
          <a:p>
            <a:pPr marL="342900" lvl="1" indent="-342900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增加约束：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ADD  [CONSTRAINT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约束名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&gt;] 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约束定义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add CONSTRAINT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Uniq_name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unique(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SC add CONSTRAINT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MyFK_SC_Sme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foreign key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references  student(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with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nocheck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ADD CONSTRAINT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correct_fee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Check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Fee_Total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&gt;= 100)</a:t>
            </a:r>
          </a:p>
          <a:p>
            <a:pPr marL="342900" lvl="1" indent="-342900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删除约束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CONSTRAINT &lt;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约束名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725488" lvl="1" indent="-363538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drop CONSTRAINT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Uniq_name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725488" lvl="1" indent="-363538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drop CONSTRAINT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correct_fee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5488" lvl="1" indent="-363538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 Table Fee drop CONSTRAINT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MyFK_SC_Sme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lvl="1" indent="-342900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查看表信息，包括“约束名”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5488" lvl="1" indent="-363538" ea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sp_help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Fee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95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88913"/>
            <a:ext cx="8424862" cy="64801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、删除表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1、语法：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Drop Table &lt;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表名&gt; 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2、说明：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删除表，则表中的数据被自动删除；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删除表，则表上的约束、索引、触发器等被自动删除；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删除表，表上的视图、存储过程在有些数据库产品中不被自动删除，但引用时报错；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被其他关系引用：有些数据库禁止删除表，有些允许删除。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3、例子：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Drop Table Student</a:t>
            </a:r>
          </a:p>
        </p:txBody>
      </p:sp>
    </p:spTree>
    <p:extLst>
      <p:ext uri="{BB962C8B-B14F-4D97-AF65-F5344CB8AC3E}">
        <p14:creationId xmlns:p14="http://schemas.microsoft.com/office/powerpoint/2010/main" val="41039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6632"/>
            <a:ext cx="8591550" cy="6369050"/>
          </a:xfrm>
        </p:spPr>
        <p:txBody>
          <a:bodyPr/>
          <a:lstStyle/>
          <a:p>
            <a:pPr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3.2.5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定义索引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一、索引类型</a:t>
            </a:r>
          </a:p>
          <a:p>
            <a:pPr marL="0" lvl="1" indent="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、基本类型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唯一索引～多值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     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索引～非聚簇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、索引使用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聚簇索引：建在经常进行查询、连接，但极少更新的属性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唯一索引：创建时检查已有数据是否满足唯一性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ea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索引数量：越多越好？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15888"/>
            <a:ext cx="8591550" cy="793750"/>
          </a:xfrm>
        </p:spPr>
        <p:txBody>
          <a:bodyPr/>
          <a:lstStyle/>
          <a:p>
            <a:pPr marL="0" lvl="1" indent="0"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SQL SERVER: </a:t>
            </a:r>
            <a:r>
              <a:rPr lang="zh-CN" altLang="en-US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聚簇索引</a:t>
            </a: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0" lvl="1" indent="0"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smtClean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891" name="Picture 2" descr="http://pic002.cnblogs.com/images/2010/129929/20100928235738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6" y="1124744"/>
            <a:ext cx="73342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314291" y="115888"/>
            <a:ext cx="482510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索引的叶节点就是数据节点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聚簇索引决定了数据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物理存储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pic002.cnblogs.com/images/2010/129929/20100928235841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893175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223838" y="142875"/>
            <a:ext cx="4572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eaLnBrk="1" hangingPunct="1">
              <a:lnSpc>
                <a:spcPct val="17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SQL SERVER: </a:t>
            </a:r>
            <a:r>
              <a:rPr lang="zh-CN" altLang="en-US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非聚簇索引</a:t>
            </a:r>
            <a:endParaRPr lang="en-US" altLang="zh-CN" sz="240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163" y="128588"/>
            <a:ext cx="3671887" cy="708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索引的叶节点仍是索引项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数据物理存储是无序的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260648"/>
            <a:ext cx="8591550" cy="793750"/>
          </a:xfrm>
        </p:spPr>
        <p:txBody>
          <a:bodyPr/>
          <a:lstStyle/>
          <a:p>
            <a:pPr marL="0" lvl="1" indent="0"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Oracle: </a:t>
            </a:r>
            <a:r>
              <a:rPr lang="zh-CN" altLang="en-US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聚簇索引</a:t>
            </a: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 marL="0" lvl="1" indent="0"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smtClean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179512" y="1270298"/>
            <a:ext cx="8640960" cy="46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簇键（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 Key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可以是一列或多列，通过这些列可以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将若干表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在查询中连接起来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BOOK_AUTHOR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表中的 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</a:p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聚簇：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是一种关联表的存储方法，把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有公共字段（作为簇键）且经常要连接的关联表存储在磁盘同一区域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zh-CN" altLang="en-US" sz="22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创建簇</a:t>
            </a:r>
            <a:r>
              <a:rPr lang="zh-CN" altLang="en-US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其上建立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BOOK_AUTHOR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使两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个表中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相同的关联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记录插入到同一簇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）中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，而不是将两个表放在磁盘的不同扇区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333375"/>
            <a:ext cx="8591550" cy="6119813"/>
          </a:xfrm>
        </p:spPr>
        <p:txBody>
          <a:bodyPr/>
          <a:lstStyle/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二、索引创建</a:t>
            </a:r>
            <a:endParaRPr lang="en-US" altLang="zh-CN" sz="2800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DBA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、数据库属主、表的属主、授权用户执行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Create  [Unique] [Clustered]  Index 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索引名&gt;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		ON &lt;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表名&gt;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（ &lt;列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&gt;  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[ &lt; 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ASC | DESC 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&gt; ] 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		           </a:t>
            </a: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		       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  [, &lt;列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&gt;   </a:t>
            </a:r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[ &lt;次序&gt; ] ]…)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例子：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Unique Index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StuSname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ON Student 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Desc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Clustered Index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StuSDept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ON Student 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Create unique index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stu_idx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on student 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					(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asc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asc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143321" y="908050"/>
            <a:ext cx="8893175" cy="1547813"/>
          </a:xfrm>
          <a:solidFill>
            <a:srgbClr val="FFFFD9"/>
          </a:solidFill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）建聚族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Create  Cluster </a:t>
            </a:r>
            <a:r>
              <a:rPr lang="en-US" altLang="zh-CN" sz="18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My_Cluster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1800" b="1" dirty="0" err="1" smtClean="0"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  char(10) ) SIZE 1024; </a:t>
            </a:r>
            <a:b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）聚簇上建索引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Create Index 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My_Index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  ON Cluster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My_Cluster</a:t>
            </a: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; 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）创建表</a:t>
            </a:r>
            <a:br>
              <a:rPr lang="zh-CN" altLang="en-US" sz="20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</a:br>
            <a:endParaRPr lang="en-US" altLang="zh-CN" sz="18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39" name="矩形 3"/>
          <p:cNvSpPr>
            <a:spLocks noChangeArrowheads="1"/>
          </p:cNvSpPr>
          <p:nvPr/>
        </p:nvSpPr>
        <p:spPr bwMode="auto">
          <a:xfrm>
            <a:off x="1835696" y="2204864"/>
            <a:ext cx="6837362" cy="4357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ct val="30000"/>
              </a:spcAft>
              <a:buFont typeface="Wingdings" pitchFamily="2" charset="2"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       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CREATE TABLE dept1(</a:t>
            </a:r>
            <a:br>
              <a:rPr lang="en-US" altLang="zh-CN" sz="1800" dirty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</a:t>
            </a:r>
            <a:r>
              <a:rPr lang="en-US" altLang="zh-CN" sz="1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en-US" altLang="zh-CN" sz="1800" dirty="0" err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char(10)  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PRIMARY KEY,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dpt_name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 VARCHAR2(50)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) 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Cluster </a:t>
            </a:r>
            <a:r>
              <a:rPr lang="en-US" altLang="zh-CN" sz="1800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My_Cluster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800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);</a:t>
            </a:r>
            <a:b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CREATE TABLE emp1(</a:t>
            </a:r>
            <a:br>
              <a:rPr lang="en-US" altLang="zh-CN" sz="1800" dirty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               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empno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NUMBER PRIMARY 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KEY,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ename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 VARCHAR2(50),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sal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 NUMBER(5,2),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</a:t>
            </a:r>
            <a:r>
              <a:rPr lang="en-US" altLang="zh-CN" sz="1800" dirty="0" err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chat(10),</a:t>
            </a:r>
            <a:br>
              <a:rPr lang="en-US" altLang="zh-CN" sz="1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       FOREIGN KEY(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) REFERENCES dept1(</a:t>
            </a:r>
            <a:r>
              <a:rPr lang="en-US" altLang="zh-CN" sz="1800" dirty="0" err="1" smtClean="0"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        )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Cluster </a:t>
            </a:r>
            <a:r>
              <a:rPr lang="en-US" altLang="zh-CN" sz="1800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My_Cluster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800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dept</a:t>
            </a:r>
            <a:r>
              <a:rPr lang="en-US" altLang="zh-CN" sz="18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); </a:t>
            </a:r>
          </a:p>
        </p:txBody>
      </p:sp>
      <p:sp>
        <p:nvSpPr>
          <p:cNvPr id="41988" name="矩形 1"/>
          <p:cNvSpPr>
            <a:spLocks noChangeArrowheads="1"/>
          </p:cNvSpPr>
          <p:nvPr/>
        </p:nvSpPr>
        <p:spPr bwMode="auto">
          <a:xfrm>
            <a:off x="250825" y="115888"/>
            <a:ext cx="42576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ct val="30000"/>
              </a:spcAft>
              <a:buFont typeface="Arial" charset="0"/>
              <a:buNone/>
            </a:pPr>
            <a:r>
              <a:rPr lang="en-US" altLang="zh-CN" sz="2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ORACLE</a:t>
            </a:r>
            <a:r>
              <a:rPr lang="zh-CN" altLang="en-US" sz="2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的聚簇索引创建 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404813"/>
            <a:ext cx="8569325" cy="61198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三、</a:t>
            </a:r>
            <a:r>
              <a:rPr lang="en-US" altLang="zh-CN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语言与数据库三级模式结构</a:t>
            </a:r>
          </a:p>
          <a:p>
            <a:pPr marL="446088" indent="-446088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1、模式：对应基本表</a:t>
            </a:r>
          </a:p>
          <a:p>
            <a:pPr marL="446088" indent="-446088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支持基本表的创建、操纵、删除等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2、外模式： 对应视图</a:t>
            </a:r>
          </a:p>
          <a:p>
            <a:pPr marL="446088" indent="-446088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支持视图的定义、操作、删除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等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3、内模式：对应存储文件</a:t>
            </a:r>
          </a:p>
          <a:p>
            <a:pPr marL="446088" indent="-446088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支持索引的定义、使用、删除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marL="446088" indent="-446088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支持数据存储位置定义等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四、语法说明中的符号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	&lt;必选项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[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任选项]	、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A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|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B | C ：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多选一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404813"/>
            <a:ext cx="8820150" cy="5695950"/>
          </a:xfrm>
        </p:spPr>
        <p:txBody>
          <a:bodyPr lIns="0" rIns="0"/>
          <a:lstStyle/>
          <a:p>
            <a:pPr eaLnBrk="1" hangingPunct="1">
              <a:lnSpc>
                <a:spcPct val="150000"/>
              </a:lnSpc>
              <a:spcBef>
                <a:spcPct val="30000"/>
              </a:spcBef>
              <a:spcAft>
                <a:spcPct val="40000"/>
              </a:spcAft>
              <a:buFontTx/>
              <a:buNone/>
            </a:pPr>
            <a:r>
              <a:rPr lang="zh-CN" altLang="en-US" sz="28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三、删除索引</a:t>
            </a: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spcAft>
                <a:spcPct val="40000"/>
              </a:spcAft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语法：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Drop Index &lt;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索引名&gt;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ON  &lt;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表名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&gt;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30000"/>
              </a:spcBef>
              <a:spcAft>
                <a:spcPct val="40000"/>
              </a:spcAft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例子：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Drop index stu_idx1 on student</a:t>
            </a:r>
            <a:endParaRPr lang="zh-CN" altLang="en-US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263378"/>
            <a:ext cx="8642350" cy="5327650"/>
          </a:xfrm>
        </p:spPr>
        <p:txBody>
          <a:bodyPr lIns="0" rIns="0" rtlCol="0">
            <a:normAutofit fontScale="25000" lnSpcReduction="20000"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88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8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创建教学管理数据库（或其他自选数据库）</a:t>
            </a:r>
            <a:endParaRPr lang="en-US" altLang="zh-CN" sz="8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创建基本关系表：</a:t>
            </a:r>
            <a:r>
              <a:rPr lang="en-US" altLang="zh-CN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department</a:t>
            </a: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lang="en-US" altLang="zh-CN" sz="8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定义主码、外码、缺失值、</a:t>
            </a:r>
            <a:r>
              <a:rPr lang="en-US" altLang="zh-CN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 等完整性控制</a:t>
            </a:r>
            <a:endParaRPr lang="en-US" altLang="zh-CN" sz="8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设计并创建索引</a:t>
            </a:r>
            <a:endParaRPr lang="en-US" altLang="zh-CN" sz="8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8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8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数据库名字：</a:t>
            </a:r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语义名称</a:t>
            </a:r>
            <a:r>
              <a:rPr lang="en-US" altLang="zh-CN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8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8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表名称：</a:t>
            </a:r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语义名称</a:t>
            </a:r>
            <a:r>
              <a:rPr lang="en-US" altLang="zh-CN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endParaRPr lang="en-US" altLang="zh-CN" sz="8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表、约束、索引创建：采用命令行和图形化界面方式</a:t>
            </a:r>
            <a:endParaRPr lang="en-US" altLang="zh-CN" sz="8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8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完成后截屏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日交实验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报告（</a:t>
            </a:r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双面打印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8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计入平时</a:t>
            </a:r>
            <a:r>
              <a:rPr lang="zh-CN" altLang="en-US" sz="88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endParaRPr lang="en-US" altLang="zh-CN" sz="8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矩形 1"/>
          <p:cNvSpPr>
            <a:spLocks noChangeArrowheads="1"/>
          </p:cNvSpPr>
          <p:nvPr/>
        </p:nvSpPr>
        <p:spPr bwMode="auto">
          <a:xfrm>
            <a:off x="179388" y="188640"/>
            <a:ext cx="878522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上机实验作业一：</a:t>
            </a:r>
            <a:r>
              <a:rPr lang="en-US" alt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DDL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语言与数据库对象创建</a:t>
            </a:r>
            <a:endParaRPr lang="en-US" altLang="zh-CN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642350" cy="719138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3.3 数据查询</a:t>
            </a:r>
            <a:endParaRPr lang="en-US" altLang="zh-CN" sz="32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497888" cy="51847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Aft>
                <a:spcPct val="50000"/>
              </a:spcAft>
              <a:buFontTx/>
              <a:buNone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3.3.1单表查询     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Select  …  From   …</a:t>
            </a:r>
            <a:endParaRPr lang="zh-CN" altLang="en-US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Aft>
                <a:spcPct val="30000"/>
              </a:spcAft>
              <a:buFontTx/>
              <a:buNone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一、选取表中若干列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1、查询指定列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Select 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,  grade  From 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、查询全部列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Select  *   From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编程时：不宜使用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，而应给出全部列名。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7620000" cy="6477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一、选取表中若干列 </a:t>
            </a:r>
            <a:r>
              <a:rPr lang="en-US" altLang="zh-CN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续</a:t>
            </a:r>
            <a:r>
              <a:rPr lang="en-US" altLang="zh-CN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712968" cy="52562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3、查询计算列：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后可跟表达式（常量也是表达式）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例：“出生年份” 或 “年龄” 查询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271463" eaLnBrk="1" hangingPunct="1">
              <a:lnSpc>
                <a:spcPct val="150000"/>
              </a:lnSpc>
              <a:spcBef>
                <a:spcPts val="0"/>
              </a:spcBef>
              <a:tabLst>
                <a:tab pos="627063" algn="l"/>
              </a:tabLst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'2019-01-01'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2019 - Sage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from  student</a:t>
            </a:r>
          </a:p>
          <a:p>
            <a:pPr marL="627063" lvl="1" indent="-271463" eaLnBrk="1" hangingPunct="1">
              <a:lnSpc>
                <a:spcPct val="150000"/>
              </a:lnSpc>
              <a:spcBef>
                <a:spcPts val="0"/>
              </a:spcBef>
              <a:tabLst>
                <a:tab pos="627063" algn="l"/>
              </a:tabLst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DateDiff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getdate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())  from  student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查询中，日期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常量的格式：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271463" eaLnBrk="1" hangingPunct="1">
              <a:lnSpc>
                <a:spcPct val="150000"/>
              </a:lnSpc>
              <a:spcBef>
                <a:spcPts val="0"/>
              </a:spcBef>
              <a:tabLst>
                <a:tab pos="627063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DateDiff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'2019-01-01'),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627063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DateDiff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'2019/01/01'),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627063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DateDiff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(MM,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'20190101'),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627063" algn="l"/>
              </a:tabLst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DateDiff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(DD,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sbirthday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'2019-1-1',)    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5600" lvl="1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tabLst>
                <a:tab pos="627063" algn="l"/>
              </a:tabLst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 student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949280"/>
            <a:ext cx="6144170" cy="8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7620000" cy="647700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一、选取表中若干列 </a:t>
            </a:r>
            <a:r>
              <a:rPr lang="en-US" altLang="zh-CN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续</a:t>
            </a:r>
            <a:r>
              <a:rPr lang="en-US" altLang="zh-CN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25538"/>
            <a:ext cx="8497888" cy="52546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、为查询结果的各列赋予别名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2019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Sage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出生年份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 student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as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2019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Sage as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出生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from 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as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'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2019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Sage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as 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出生年份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'   </a:t>
            </a:r>
            <a:endParaRPr lang="en-US" altLang="zh-CN" sz="2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from 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endParaRPr lang="zh-CN" altLang="en-US" sz="2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7620000" cy="504825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二、选取表中若干行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81075"/>
            <a:ext cx="8588375" cy="557212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1. 取消重复行：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[ distinct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|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all ]  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选项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from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Select distinct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from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endParaRPr lang="zh-CN" altLang="en-US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2. 查询满足条件的元组：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Select  …  From   … where</a:t>
            </a:r>
            <a:endParaRPr lang="zh-CN" altLang="en-US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 sz="2200" b="1" u="sng" dirty="0" smtClean="0">
                <a:latin typeface="微软雅黑" pitchFamily="34" charset="-122"/>
                <a:ea typeface="微软雅黑" pitchFamily="34" charset="-122"/>
              </a:rPr>
              <a:t>（1）比较大小 </a:t>
            </a:r>
            <a:r>
              <a:rPr lang="en-US" altLang="zh-CN" sz="2200" b="1" u="sng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200" b="1" u="sng" dirty="0" smtClean="0">
                <a:latin typeface="微软雅黑" pitchFamily="34" charset="-122"/>
                <a:ea typeface="微软雅黑" pitchFamily="34" charset="-122"/>
              </a:rPr>
              <a:t>使用算术比较运算符</a:t>
            </a:r>
            <a:r>
              <a:rPr lang="en-US" altLang="zh-CN" sz="2200" b="1" u="sng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Select  *   from   student where sage &gt; 18</a:t>
            </a:r>
            <a:endParaRPr lang="zh-CN" altLang="en-US" sz="22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Select  *   from  student where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&lt;&gt; ‘IS’</a:t>
            </a:r>
          </a:p>
          <a:p>
            <a:pPr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sage   from  student where </a:t>
            </a:r>
            <a:r>
              <a:rPr lang="en-US" altLang="zh-CN" sz="22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200" b="1" dirty="0" smtClean="0">
                <a:latin typeface="微软雅黑" pitchFamily="34" charset="-122"/>
                <a:ea typeface="微软雅黑" pitchFamily="34" charset="-122"/>
              </a:rPr>
              <a:t> = ‘</a:t>
            </a:r>
            <a:r>
              <a:rPr lang="zh-CN" altLang="en-US" sz="2200" b="1" dirty="0" smtClean="0">
                <a:latin typeface="微软雅黑" pitchFamily="34" charset="-122"/>
                <a:ea typeface="微软雅黑" pitchFamily="34" charset="-122"/>
              </a:rPr>
              <a:t>张立’</a:t>
            </a:r>
            <a:endParaRPr lang="en-US" altLang="zh-CN" sz="22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10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333375"/>
            <a:ext cx="8580438" cy="6048375"/>
          </a:xfrm>
        </p:spPr>
        <p:txBody>
          <a:bodyPr/>
          <a:lstStyle/>
          <a:p>
            <a:pPr eaLnBrk="1" hangingPunct="1">
              <a:spcBef>
                <a:spcPts val="9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确定范围：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between …..and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（闭集）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 *  from  student Where  age between 18  and 20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distinct </a:t>
            </a:r>
            <a:r>
              <a:rPr lang="en-US" altLang="zh-CN" sz="26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sno</a:t>
            </a: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 from </a:t>
            </a:r>
            <a:r>
              <a:rPr lang="en-US" altLang="zh-CN" sz="26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sc</a:t>
            </a: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 marL="0" indent="0" eaLnBrk="1" hangingPunct="1">
              <a:spcBef>
                <a:spcPts val="9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600" b="1" dirty="0">
                <a:solidFill>
                  <a:srgbClr val="00009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600" b="1" dirty="0" smtClean="0">
                <a:solidFill>
                  <a:srgbClr val="00009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                     Where  grade  not  between  60  and  90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distinct </a:t>
            </a:r>
            <a:r>
              <a:rPr lang="en-US" altLang="zh-CN" sz="26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sno</a:t>
            </a: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 from  </a:t>
            </a:r>
            <a:r>
              <a:rPr lang="en-US" altLang="zh-CN" sz="26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sc</a:t>
            </a: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pPr marL="0" indent="0" eaLnBrk="1" hangingPunct="1">
              <a:spcBef>
                <a:spcPts val="9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6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                      </a:t>
            </a:r>
            <a:r>
              <a:rPr lang="en-US" altLang="zh-CN" sz="2600" b="1" dirty="0" smtClean="0">
                <a:solidFill>
                  <a:srgbClr val="00009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Where not grade between  60  and  90</a:t>
            </a:r>
          </a:p>
          <a:p>
            <a:pPr eaLnBrk="1" hangingPunct="1">
              <a:spcBef>
                <a:spcPts val="18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）确定集合 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Select 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sno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, grade  from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sc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 Where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cno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 in (’001’,  ‘002’,  ‘003’)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Select 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sno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, grade  from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sc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 </a:t>
            </a:r>
          </a:p>
          <a:p>
            <a:pPr marL="0" indent="0" eaLnBrk="1" hangingPunct="1">
              <a:spcBef>
                <a:spcPts val="9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0099"/>
                </a:solidFill>
                <a:latin typeface="+mj-lt"/>
                <a:ea typeface="微软雅黑" panose="020B0503020204020204" pitchFamily="34" charset="-122"/>
              </a:rPr>
              <a:t>                         Where 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+mj-lt"/>
                <a:ea typeface="微软雅黑" panose="020B0503020204020204" pitchFamily="34" charset="-122"/>
              </a:rPr>
              <a:t>cno</a:t>
            </a:r>
            <a:r>
              <a:rPr lang="en-US" altLang="zh-CN" sz="2400" b="1" dirty="0" smtClean="0">
                <a:solidFill>
                  <a:srgbClr val="000099"/>
                </a:solidFill>
                <a:latin typeface="+mj-lt"/>
                <a:ea typeface="微软雅黑" panose="020B0503020204020204" pitchFamily="34" charset="-122"/>
              </a:rPr>
              <a:t> not in (’001’, ‘002’, ‘003’)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Select 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sno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sname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latin typeface="+mj-lt"/>
                <a:ea typeface="微软雅黑" panose="020B0503020204020204" pitchFamily="34" charset="-122"/>
              </a:rPr>
              <a:t>sgender</a:t>
            </a: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  from student </a:t>
            </a:r>
          </a:p>
          <a:p>
            <a:pPr eaLnBrk="1" hangingPunct="1">
              <a:spcBef>
                <a:spcPts val="9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latin typeface="+mj-lt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400" b="1" dirty="0" smtClean="0">
                <a:solidFill>
                  <a:srgbClr val="000099"/>
                </a:solidFill>
                <a:latin typeface="+mj-lt"/>
                <a:ea typeface="微软雅黑" panose="020B0503020204020204" pitchFamily="34" charset="-122"/>
              </a:rPr>
              <a:t>Where not sage  in (20, 21, 22)</a:t>
            </a:r>
            <a:endParaRPr lang="zh-CN" altLang="en-US" sz="2400" dirty="0" smtClean="0">
              <a:solidFill>
                <a:srgbClr val="000099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244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027"/>
          <p:cNvSpPr>
            <a:spLocks noGrp="1" noChangeArrowheads="1"/>
          </p:cNvSpPr>
          <p:nvPr>
            <p:ph idx="1"/>
          </p:nvPr>
        </p:nvSpPr>
        <p:spPr>
          <a:xfrm>
            <a:off x="250825" y="836613"/>
            <a:ext cx="8736013" cy="5545137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百分号（ 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）：与任意多个（含零个）任意字符匹配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下划线（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）：与一个任意字符匹配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* from student where </a:t>
            </a:r>
            <a:r>
              <a:rPr lang="en-US" altLang="zh-CN" sz="24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sname</a:t>
            </a: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like ‘</a:t>
            </a:r>
            <a:r>
              <a:rPr lang="zh-CN" altLang="en-US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刘军％’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* from student where </a:t>
            </a:r>
            <a:r>
              <a:rPr lang="en-US" altLang="zh-CN" sz="24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sname</a:t>
            </a: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like ‘</a:t>
            </a:r>
            <a:r>
              <a:rPr lang="zh-CN" altLang="en-US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刘</a:t>
            </a: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_ _</a:t>
            </a:r>
            <a:r>
              <a:rPr lang="zh-CN" altLang="en-US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军’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* from student where </a:t>
            </a:r>
            <a:r>
              <a:rPr lang="en-US" altLang="zh-CN" sz="2400" b="1" dirty="0" err="1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sname</a:t>
            </a:r>
            <a:r>
              <a:rPr lang="en-US" altLang="zh-CN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like ‘</a:t>
            </a:r>
            <a:r>
              <a:rPr lang="zh-CN" altLang="en-US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刘军’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* from student where </a:t>
            </a:r>
            <a:r>
              <a:rPr lang="en-US" altLang="zh-CN" sz="2400" b="1" dirty="0" err="1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sname</a:t>
            </a:r>
            <a:r>
              <a:rPr lang="en-US" altLang="zh-CN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＝</a:t>
            </a:r>
            <a:r>
              <a:rPr lang="en-US" altLang="zh-CN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‘</a:t>
            </a:r>
            <a:r>
              <a:rPr lang="zh-CN" altLang="en-US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刘军％’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换码字符：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escape ‘\’</a:t>
            </a:r>
          </a:p>
          <a:p>
            <a:pPr marL="0" indent="0" eaLnBrk="1" hangingPunct="1"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‘\’</a:t>
            </a:r>
            <a:r>
              <a:rPr lang="zh-CN" altLang="en-US" sz="2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后面的通配符失效，变成普通字符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400" b="1" dirty="0">
                <a:ea typeface="微软雅黑" panose="020B0503020204020204" pitchFamily="34" charset="-122"/>
                <a:cs typeface="Calibri" panose="020F0502020204030204" pitchFamily="34" charset="0"/>
              </a:rPr>
              <a:t>Select  *  from course Where  </a:t>
            </a:r>
            <a:r>
              <a:rPr lang="en-US" altLang="zh-CN" sz="2400" b="1" dirty="0" err="1">
                <a:ea typeface="微软雅黑" panose="020B0503020204020204" pitchFamily="34" charset="-122"/>
                <a:cs typeface="Calibri" panose="020F0502020204030204" pitchFamily="34" charset="0"/>
              </a:rPr>
              <a:t>cname</a:t>
            </a:r>
            <a:r>
              <a:rPr lang="en-US" altLang="zh-CN" sz="2400" b="1" dirty="0">
                <a:ea typeface="微软雅黑" panose="020B0503020204020204" pitchFamily="34" charset="-122"/>
                <a:cs typeface="Calibri" panose="020F0502020204030204" pitchFamily="34" charset="0"/>
              </a:rPr>
              <a:t>  like  ‘DB\_%’  escape </a:t>
            </a: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‘\’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Select  *  from course Where  </a:t>
            </a:r>
            <a:r>
              <a:rPr lang="en-US" altLang="zh-CN" sz="2400" b="1" dirty="0" err="1" smtClean="0">
                <a:ea typeface="微软雅黑" panose="020B0503020204020204" pitchFamily="34" charset="-122"/>
                <a:cs typeface="Calibri" panose="020F0502020204030204" pitchFamily="34" charset="0"/>
              </a:rPr>
              <a:t>cname</a:t>
            </a:r>
            <a:r>
              <a:rPr lang="en-US" altLang="zh-CN" sz="2400" b="1" dirty="0" smtClean="0">
                <a:ea typeface="微软雅黑" panose="020B0503020204020204" pitchFamily="34" charset="-122"/>
                <a:cs typeface="Calibri" panose="020F0502020204030204" pitchFamily="34" charset="0"/>
              </a:rPr>
              <a:t>  like  ‘DB\_APP\_%’  escape ‘\’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结果：“</a:t>
            </a:r>
            <a:r>
              <a:rPr lang="en-US" altLang="zh-CN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DB_APP_........</a:t>
            </a:r>
            <a:r>
              <a:rPr lang="zh-CN" altLang="en-US" sz="2400" b="1" dirty="0" smtClean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”</a:t>
            </a:r>
            <a:endParaRPr lang="zh-CN" altLang="en-US" sz="2600" b="1" dirty="0"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0179" name="矩形 1"/>
          <p:cNvSpPr>
            <a:spLocks noChangeArrowheads="1"/>
          </p:cNvSpPr>
          <p:nvPr/>
        </p:nvSpPr>
        <p:spPr bwMode="auto">
          <a:xfrm>
            <a:off x="-36513" y="115888"/>
            <a:ext cx="70564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（4）模糊匹配 ：</a:t>
            </a:r>
            <a:r>
              <a:rPr lang="en-US" altLang="zh-CN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Like   /  not 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10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10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0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88913"/>
            <a:ext cx="8915400" cy="65246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）空值匹配 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null  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测试下面两条查询的结果</a:t>
            </a:r>
            <a:endParaRPr lang="en-US" altLang="zh-CN" sz="2400" b="1" dirty="0" smtClean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 * from  student  Where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is null</a:t>
            </a:r>
          </a:p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 * from  student  Where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null   </a:t>
            </a:r>
          </a:p>
          <a:p>
            <a:pPr marL="0" indent="0"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	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（不报错，但无结果）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NULL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为“未知”</a:t>
            </a:r>
            <a:endParaRPr lang="en-US" altLang="zh-CN" sz="2400" b="1" dirty="0" smtClean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不要使用“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= NULL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”，而是“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IS NULL”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）复合条件查询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Select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, sage  from  student Where 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=‘IS’ and                                                                                      sage &lt; 19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检索选修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‘002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’号课程成绩大于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的学生的学号、成绩。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       检索信息系统系年龄小于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岁的男生的学号和姓名。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10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10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10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0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44450"/>
            <a:ext cx="8713788" cy="60007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三、结果排序</a:t>
            </a:r>
          </a:p>
          <a:p>
            <a:pPr marL="0" indent="0" eaLnBrk="1" hangingPunct="1"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、结果集排序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from student  Where 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'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'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Order by sage 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asc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排序依据可以不在目标列表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, grade  from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Where 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'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'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Order by grade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desc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Top N 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查询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Select  top 10 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, grade  from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Where 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like 'c1%'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Order by grade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desc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Select  top 10 * from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Where 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like 'c1%'        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Order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by grade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desc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n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练习：检索数学系年龄最小的前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名同学，显示其学号、姓名、年龄，按年龄升序排列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Arial" charset="0"/>
              <a:buNone/>
              <a:defRPr/>
            </a:pP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n"/>
              <a:defRPr/>
            </a:pPr>
            <a:endParaRPr lang="zh-CN" altLang="en-US" sz="24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7620000" cy="884237"/>
          </a:xfrm>
        </p:spPr>
        <p:txBody>
          <a:bodyPr/>
          <a:lstStyle/>
          <a:p>
            <a:pPr algn="l" eaLnBrk="1" hangingPunct="1"/>
            <a:r>
              <a:rPr lang="zh-CN" altLang="en-US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3.2	数据定义语言</a:t>
            </a:r>
            <a:r>
              <a:rPr lang="en-US" altLang="zh-CN" sz="3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DDL</a:t>
            </a:r>
            <a:endParaRPr lang="zh-CN" altLang="en-US" sz="36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196975"/>
            <a:ext cx="8713787" cy="554513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定义数据库及数据库对象，包括：数据库、架构、基本表、索引、视图，存储过程、触发器等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datebase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Schema	     	                  		Drop Schema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Table	   		Alter Table		Drop Table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Index						Drop Index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View				      		Drop View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Procedure		Alter Procedure      	Drop Procedure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trigger			Alter trigger 	      	Drop trigger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7620000" cy="719137"/>
          </a:xfrm>
        </p:spPr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四、使用集函数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424863" cy="56165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1、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COUNT(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*)  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COUNT([DISTINCT|ALL] &lt;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列名&gt;)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Count(*)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 ：统计符合条件的记录的个数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Count(all sname)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或 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Count(sname)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 ：统计有多少姓名分量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Count(distinct sname)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：统计有多少不同的姓名分量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SUM([DISTINCT|ALL]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列名&gt;)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AVG([DISTINCT|ALL]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列名&gt; 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MAX([DISTINCT|ALL]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列名&gt; 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MIN([DISTINCT|ALL]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列名&gt; 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sum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avg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max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min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函数必须作用在数值型字段上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4800"/>
            <a:ext cx="7620000" cy="531813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四、使用集函数</a:t>
            </a:r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续</a:t>
            </a:r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507413" cy="5616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 count(*) from  student  where  sdept=‘IS’           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 count(sno)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count(distinct sno)  from sc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 count(*) 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选课人数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,      sum(grade)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成绩总和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avg(grade)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平均成绩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,  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max(grade)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最高成绩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,     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min(grade)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最低成绩</a:t>
            </a: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from  sc where  cno='c1'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说明：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除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count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外，集函数只处理非空值，这对求平均值有重要意义。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集函数不能独立出现在</a:t>
            </a:r>
            <a:r>
              <a:rPr lang="en-US" altLang="zh-CN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2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子句中（子查询除外）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select sno, grade from sc where grade &gt; avg(grade)</a:t>
            </a: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565400"/>
            <a:ext cx="41767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7620000" cy="503237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五、分组汇总——</a:t>
            </a:r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group by</a:t>
            </a:r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子句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5373688"/>
            <a:ext cx="8713787" cy="13684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 Sdept, count(*) from student group by sdept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 Sdept, Sgender, count(*) from student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    group by sdept, Sgender</a:t>
            </a:r>
            <a:endParaRPr lang="zh-CN" altLang="en-US" sz="2400" b="1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5961" name="Group 249"/>
          <p:cNvGraphicFramePr>
            <a:graphicFrameLocks noGrp="1"/>
          </p:cNvGraphicFramePr>
          <p:nvPr>
            <p:ph sz="quarter" idx="2"/>
          </p:nvPr>
        </p:nvGraphicFramePr>
        <p:xfrm>
          <a:off x="6011863" y="836613"/>
          <a:ext cx="2374900" cy="1584336"/>
        </p:xfrm>
        <a:graphic>
          <a:graphicData uri="http://schemas.openxmlformats.org/drawingml/2006/table">
            <a:tbl>
              <a:tblPr/>
              <a:tblGrid>
                <a:gridCol w="1187450"/>
                <a:gridCol w="1187450"/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Snum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5968" name="Group 256"/>
          <p:cNvGraphicFramePr>
            <a:graphicFrameLocks noGrp="1"/>
          </p:cNvGraphicFramePr>
          <p:nvPr>
            <p:ph sz="quarter" idx="3"/>
          </p:nvPr>
        </p:nvGraphicFramePr>
        <p:xfrm>
          <a:off x="73025" y="1001713"/>
          <a:ext cx="5651500" cy="3981454"/>
        </p:xfrm>
        <a:graphic>
          <a:graphicData uri="http://schemas.openxmlformats.org/drawingml/2006/table">
            <a:tbl>
              <a:tblPr/>
              <a:tblGrid>
                <a:gridCol w="1431925"/>
                <a:gridCol w="1131888"/>
                <a:gridCol w="1171575"/>
                <a:gridCol w="1006475"/>
                <a:gridCol w="909637"/>
              </a:tblGrid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sage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宋杰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李丽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王佟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谢明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宋静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60104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90102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张梅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21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90103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李靖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5970" name="Group 258"/>
          <p:cNvGraphicFramePr>
            <a:graphicFrameLocks noGrp="1"/>
          </p:cNvGraphicFramePr>
          <p:nvPr/>
        </p:nvGraphicFramePr>
        <p:xfrm>
          <a:off x="5940425" y="2708275"/>
          <a:ext cx="3024188" cy="2413000"/>
        </p:xfrm>
        <a:graphic>
          <a:graphicData uri="http://schemas.openxmlformats.org/drawingml/2006/table">
            <a:tbl>
              <a:tblPr/>
              <a:tblGrid>
                <a:gridCol w="1008063"/>
                <a:gridCol w="1152525"/>
                <a:gridCol w="8636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88913"/>
            <a:ext cx="8713788" cy="273526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在全校范围内按年龄统计学生人数。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在信息系统系按年龄统计学生人数。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统计每个人的选课门数和平均成绩。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统计每门课的选课人数和平均成绩。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统计信息系统系每门课的选课人数和平均成绩。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23850" y="3213100"/>
            <a:ext cx="8569325" cy="3036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 sage, count(*) from student group by sage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sage, count(*) from student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where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=‘IS’ group by sage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count(*), 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(grade)  from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 by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endParaRPr lang="en-US" altLang="zh-CN" sz="22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count(*), 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(grade) from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2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group by </a:t>
            </a:r>
            <a:r>
              <a:rPr lang="en-US" altLang="zh-CN" sz="2200" dirty="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endParaRPr lang="en-US" altLang="zh-CN" sz="22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620713"/>
            <a:ext cx="8229600" cy="647700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带有</a:t>
            </a:r>
            <a:r>
              <a:rPr lang="en-US" altLang="zh-CN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having</a:t>
            </a:r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子句的分组汇总</a:t>
            </a:r>
            <a:endParaRPr lang="en-US" altLang="zh-CN" sz="36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700213"/>
            <a:ext cx="8893175" cy="3889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 cno, count(*), avg(grade)  from sc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   where  sno like ‘82%’  group by cno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   having  avg(grade) &lt;60</a:t>
            </a:r>
            <a:endParaRPr lang="zh-CN" altLang="en-US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（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1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）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查询平均成绩大于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的课程的编号和选课人数。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（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）查询平均成绩大于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的学生的学号。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（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）查询信息系统系选课门数超过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且平均成绩大于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  学生学号、选课门数、平均成绩。</a:t>
            </a: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305800" cy="720725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group by</a:t>
            </a:r>
            <a:r>
              <a:rPr lang="zh-CN" altLang="en-US" sz="4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子句注意事项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96975"/>
            <a:ext cx="8713788" cy="5472113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Group by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字句作用：根据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by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后字段，对数据分组，并用集函数计算每组数据的统计值。</a:t>
            </a: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后的字段或表达式要么出现在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Group by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字句中，要么为集函数，否则报错。</a:t>
            </a: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子句作用：在汇总前起对元组进行过滤。</a:t>
            </a: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Having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子句作用：根据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having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后的条件，对汇总结果进行过滤。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练习：在信息系统系按年龄统计学生人数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    （接上题）查询有哪些年龄段人数小于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xfrm>
            <a:off x="250825" y="1557338"/>
            <a:ext cx="8713788" cy="4679950"/>
          </a:xfrm>
        </p:spPr>
        <p:txBody>
          <a:bodyPr/>
          <a:lstStyle/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8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内连接</a:t>
            </a:r>
            <a:endParaRPr lang="en-US" altLang="zh-CN" sz="28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indent="-379413">
              <a:lnSpc>
                <a:spcPts val="3500"/>
              </a:lnSpc>
              <a:spcBef>
                <a:spcPct val="0"/>
              </a:spcBef>
              <a:buFont typeface="Arial" charset="0"/>
              <a:buChar char="•"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连接结果：两个表中满足</a:t>
            </a: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连接条件的元组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进行连接</a:t>
            </a:r>
            <a:endParaRPr lang="en-US" altLang="zh-CN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外连接（超连接）</a:t>
            </a: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indent="-379413">
              <a:lnSpc>
                <a:spcPts val="3500"/>
              </a:lnSpc>
              <a:spcBef>
                <a:spcPct val="0"/>
              </a:spcBef>
              <a:buFont typeface="Arial" charset="0"/>
              <a:buChar char="•"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连接结果：一个表中符合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条件的全部元组，每个元组与另一个表中的零个或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个元组进行连接</a:t>
            </a:r>
            <a:endParaRPr lang="en-US" altLang="zh-CN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交叉连接</a:t>
            </a: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indent="-379413">
              <a:lnSpc>
                <a:spcPts val="3500"/>
              </a:lnSpc>
              <a:spcBef>
                <a:spcPct val="0"/>
              </a:spcBef>
              <a:buFont typeface="Arial" charset="0"/>
              <a:buChar char="•"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连接结果：两个表中所有元组的任意连接</a:t>
            </a:r>
            <a:endParaRPr lang="en-US" altLang="zh-CN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自连接</a:t>
            </a: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indent="-379413">
              <a:lnSpc>
                <a:spcPts val="3500"/>
              </a:lnSpc>
              <a:spcBef>
                <a:spcPct val="0"/>
              </a:spcBef>
              <a:buFont typeface="Arial" charset="0"/>
              <a:buChar char="•"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连接结果：同一个表中的元组根据指定条件相互连接</a:t>
            </a:r>
            <a:endParaRPr lang="en-US" altLang="zh-CN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5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4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1" smtClean="0">
                <a:latin typeface="微软雅黑" pitchFamily="34" charset="-122"/>
                <a:ea typeface="微软雅黑" pitchFamily="34" charset="-122"/>
              </a:rPr>
              <a:t>3.3.2 连接查询</a:t>
            </a:r>
            <a:endParaRPr lang="en-US" altLang="zh-CN" sz="4000" b="1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981075"/>
            <a:ext cx="8640763" cy="5427663"/>
          </a:xfrm>
        </p:spPr>
        <p:txBody>
          <a:bodyPr>
            <a:noAutofit/>
          </a:bodyPr>
          <a:lstStyle/>
          <a:p>
            <a:pPr marL="0" indent="0"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、写法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 …   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from 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表名1&gt;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 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&lt;表名2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  [&lt;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表名1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&gt;.]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列名1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比较运算符&gt;   [&lt;表名2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&gt;.] &lt;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列名2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student,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where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select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course,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where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course.cno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sc.cno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19" name="矩形 3"/>
          <p:cNvSpPr>
            <a:spLocks noChangeArrowheads="1"/>
          </p:cNvSpPr>
          <p:nvPr/>
        </p:nvSpPr>
        <p:spPr bwMode="auto">
          <a:xfrm>
            <a:off x="250825" y="333375"/>
            <a:ext cx="871378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ct val="30000"/>
              </a:spcAft>
              <a:buFont typeface="Arial" charset="0"/>
              <a:buNone/>
            </a:pPr>
            <a:r>
              <a:rPr lang="zh-CN" altLang="en-US" sz="36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一、内连接</a:t>
            </a:r>
            <a:endParaRPr lang="en-US" altLang="zh-CN" sz="360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314" name="Group 290"/>
          <p:cNvGraphicFramePr>
            <a:graphicFrameLocks noGrp="1"/>
          </p:cNvGraphicFramePr>
          <p:nvPr>
            <p:ph type="body" idx="1"/>
          </p:nvPr>
        </p:nvGraphicFramePr>
        <p:xfrm>
          <a:off x="250825" y="498475"/>
          <a:ext cx="5329238" cy="2119314"/>
        </p:xfrm>
        <a:graphic>
          <a:graphicData uri="http://schemas.openxmlformats.org/drawingml/2006/table">
            <a:tbl>
              <a:tblPr/>
              <a:tblGrid>
                <a:gridCol w="1657350"/>
                <a:gridCol w="1150938"/>
                <a:gridCol w="1512887"/>
                <a:gridCol w="1008063"/>
              </a:tblGrid>
              <a:tr h="431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宋杰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3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S003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李丽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+mn-cs"/>
                        </a:rPr>
                        <a:t>S101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9316" name="Group 292"/>
          <p:cNvGraphicFramePr>
            <a:graphicFrameLocks noGrp="1"/>
          </p:cNvGraphicFramePr>
          <p:nvPr/>
        </p:nvGraphicFramePr>
        <p:xfrm>
          <a:off x="5724525" y="498475"/>
          <a:ext cx="3168650" cy="1585914"/>
        </p:xfrm>
        <a:graphic>
          <a:graphicData uri="http://schemas.openxmlformats.org/drawingml/2006/table">
            <a:tbl>
              <a:tblPr/>
              <a:tblGrid>
                <a:gridCol w="1368425"/>
                <a:gridCol w="863600"/>
                <a:gridCol w="936625"/>
              </a:tblGrid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50" marB="457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Cno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8001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9309" name="Group 285"/>
          <p:cNvGraphicFramePr>
            <a:graphicFrameLocks noGrp="1"/>
          </p:cNvGraphicFramePr>
          <p:nvPr/>
        </p:nvGraphicFramePr>
        <p:xfrm>
          <a:off x="250825" y="4243388"/>
          <a:ext cx="8569325" cy="1633537"/>
        </p:xfrm>
        <a:graphic>
          <a:graphicData uri="http://schemas.openxmlformats.org/drawingml/2006/table">
            <a:tbl>
              <a:tblPr/>
              <a:tblGrid>
                <a:gridCol w="1904295"/>
                <a:gridCol w="1333006"/>
                <a:gridCol w="1628569"/>
                <a:gridCol w="1037443"/>
                <a:gridCol w="1333006"/>
                <a:gridCol w="1333006"/>
              </a:tblGrid>
              <a:tr h="4070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Cno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宋杰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8001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5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533" name="矩形 2"/>
          <p:cNvSpPr>
            <a:spLocks noChangeArrowheads="1"/>
          </p:cNvSpPr>
          <p:nvPr/>
        </p:nvSpPr>
        <p:spPr bwMode="auto">
          <a:xfrm>
            <a:off x="250825" y="2708275"/>
            <a:ext cx="835342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sc.sno, sname, cno, grade 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from student, sc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	   where student.sno = sc.sno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908050"/>
            <a:ext cx="8569325" cy="57610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、写法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 …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 &lt;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表名1&gt; 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[inner] join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&lt;表名2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on &lt;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连接条件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筛选条件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 inner join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on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dirty="0"/>
              <a:t>	 </a:t>
            </a:r>
            <a:r>
              <a:rPr lang="en-US" altLang="zh-CN" sz="2400" dirty="0" smtClean="0"/>
              <a:t>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MA’and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grade &lt; 60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inner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为默认选项</a:t>
            </a: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可以省略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67" name="矩形 3"/>
          <p:cNvSpPr>
            <a:spLocks noChangeArrowheads="1"/>
          </p:cNvSpPr>
          <p:nvPr/>
        </p:nvSpPr>
        <p:spPr bwMode="auto">
          <a:xfrm>
            <a:off x="250825" y="333375"/>
            <a:ext cx="8713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ct val="30000"/>
              </a:spcAft>
              <a:buFont typeface="Arial" charset="0"/>
              <a:buNone/>
            </a:pPr>
            <a:r>
              <a:rPr lang="zh-CN" altLang="en-US" sz="36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一、内连接</a:t>
            </a:r>
            <a:endParaRPr lang="en-US" altLang="zh-CN" sz="360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404" y="260648"/>
            <a:ext cx="8425060" cy="744538"/>
          </a:xfrm>
        </p:spPr>
        <p:txBody>
          <a:bodyPr/>
          <a:lstStyle/>
          <a:p>
            <a:pPr algn="l" eaLnBrk="1" hangingPunct="1"/>
            <a:r>
              <a:rPr lang="en-US" altLang="zh-CN" sz="36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3.2.1 </a:t>
            </a:r>
            <a:r>
              <a:rPr lang="zh-CN" altLang="en-US" sz="36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数据库和架构创建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538162" y="1196752"/>
            <a:ext cx="8282310" cy="5328691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一、创建数据库（命令行和图形界面）</a:t>
            </a:r>
            <a:endParaRPr lang="en-US" altLang="zh-CN" sz="2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CREATE DATABASE Sales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ON  ( NAME = 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Sales_dat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,			  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逻辑名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FILENAME = ‘d:\data\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saledat.mdf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’,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物理名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	     SIZE = 10MB,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	     MAXSIZE = 50MB,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	     FILEGROWTH = 5MB)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LOG ON  ( NAME = '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Sales_log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',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FILENAME = ‘d:\data\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salelog.ldf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’,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SIZE = 5MB,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MAXSIZE = 25MB,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             FILEGROWTH = 5MB )</a:t>
            </a:r>
            <a:endParaRPr lang="zh-CN" altLang="en-US" sz="2000" b="1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00192" y="5264040"/>
            <a:ext cx="266429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主要数据文件 </a:t>
            </a:r>
            <a:r>
              <a:rPr lang="en-US" altLang="zh-CN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err="1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mdf</a:t>
            </a:r>
            <a:endParaRPr lang="en-US" altLang="zh-CN" sz="200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次要</a:t>
            </a:r>
            <a:r>
              <a:rPr lang="zh-CN" altLang="en-US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数据文件 </a:t>
            </a:r>
            <a:r>
              <a:rPr lang="en-US" altLang="zh-CN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err="1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ndf</a:t>
            </a:r>
            <a:endParaRPr lang="en-US" altLang="zh-CN" sz="200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indent="-2651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事务</a:t>
            </a:r>
            <a:r>
              <a:rPr lang="zh-CN" altLang="en-US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日志文件 </a:t>
            </a:r>
            <a:r>
              <a:rPr lang="en-US" altLang="zh-CN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2000" dirty="0" err="1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ldf</a:t>
            </a:r>
            <a:r>
              <a:rPr lang="en-US" altLang="zh-CN" sz="20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413" y="1054100"/>
            <a:ext cx="8569325" cy="539908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包括：左连接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右连接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和全连接。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、左连接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table1  Left [outer] join 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包含左表满足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条件的全部记录，并在右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表中找出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符合连接条件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的记录与之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匹配；如果找不到，则用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table1  Left [outer] join Table2 on...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 left outer join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on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 typeface="Arial" charset="0"/>
              <a:buNone/>
              <a:defRPr/>
            </a:pP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（返回全部学生信息，包括没有选课的学生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1" name="矩形 1"/>
          <p:cNvSpPr>
            <a:spLocks noChangeArrowheads="1"/>
          </p:cNvSpPr>
          <p:nvPr/>
        </p:nvSpPr>
        <p:spPr bwMode="auto">
          <a:xfrm>
            <a:off x="179388" y="188913"/>
            <a:ext cx="81375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ct val="30000"/>
              </a:spcAft>
              <a:buFont typeface="Arial" charset="0"/>
              <a:buNone/>
            </a:pPr>
            <a:r>
              <a:rPr lang="zh-CN" altLang="en-US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二、外连接：</a:t>
            </a:r>
            <a:r>
              <a:rPr lang="en-US" altLang="zh-CN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outer join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314" name="Group 290"/>
          <p:cNvGraphicFramePr>
            <a:graphicFrameLocks noGrp="1"/>
          </p:cNvGraphicFramePr>
          <p:nvPr>
            <p:ph type="body" idx="1"/>
          </p:nvPr>
        </p:nvGraphicFramePr>
        <p:xfrm>
          <a:off x="250825" y="498475"/>
          <a:ext cx="5329238" cy="2119314"/>
        </p:xfrm>
        <a:graphic>
          <a:graphicData uri="http://schemas.openxmlformats.org/drawingml/2006/table">
            <a:tbl>
              <a:tblPr/>
              <a:tblGrid>
                <a:gridCol w="1657350"/>
                <a:gridCol w="1150938"/>
                <a:gridCol w="1512887"/>
                <a:gridCol w="1008063"/>
              </a:tblGrid>
              <a:tr h="431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宋杰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3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S003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李丽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6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+mn-cs"/>
                        </a:rPr>
                        <a:t>S101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9316" name="Group 292"/>
          <p:cNvGraphicFramePr>
            <a:graphicFrameLocks noGrp="1"/>
          </p:cNvGraphicFramePr>
          <p:nvPr/>
        </p:nvGraphicFramePr>
        <p:xfrm>
          <a:off x="5724525" y="498475"/>
          <a:ext cx="3168650" cy="1585914"/>
        </p:xfrm>
        <a:graphic>
          <a:graphicData uri="http://schemas.openxmlformats.org/drawingml/2006/table">
            <a:tbl>
              <a:tblPr/>
              <a:tblGrid>
                <a:gridCol w="1368425"/>
                <a:gridCol w="863600"/>
                <a:gridCol w="936625"/>
              </a:tblGrid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50" marB="457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Cno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8001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T="45750" marB="457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9309" name="Group 285"/>
          <p:cNvGraphicFramePr>
            <a:graphicFrameLocks noGrp="1"/>
          </p:cNvGraphicFramePr>
          <p:nvPr/>
        </p:nvGraphicFramePr>
        <p:xfrm>
          <a:off x="250825" y="4076700"/>
          <a:ext cx="8569325" cy="2481262"/>
        </p:xfrm>
        <a:graphic>
          <a:graphicData uri="http://schemas.openxmlformats.org/drawingml/2006/table">
            <a:tbl>
              <a:tblPr/>
              <a:tblGrid>
                <a:gridCol w="1904295"/>
                <a:gridCol w="1333006"/>
                <a:gridCol w="1628569"/>
                <a:gridCol w="1037443"/>
                <a:gridCol w="1333006"/>
                <a:gridCol w="1333006"/>
              </a:tblGrid>
              <a:tr h="407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SGender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Cno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S001</a:t>
                      </a:r>
                    </a:p>
                  </a:txBody>
                  <a:tcPr marL="91444" marR="91444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宋杰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L="91444" marR="91444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8001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S002</a:t>
                      </a:r>
                    </a:p>
                  </a:txBody>
                  <a:tcPr marL="91444" marR="91444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8002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S003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李丽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女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+mn-cs"/>
                        </a:rPr>
                        <a:t>S101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男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1444" marR="91444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619" name="矩形 2"/>
          <p:cNvSpPr>
            <a:spLocks noChangeArrowheads="1"/>
          </p:cNvSpPr>
          <p:nvPr/>
        </p:nvSpPr>
        <p:spPr bwMode="auto">
          <a:xfrm>
            <a:off x="250825" y="2741613"/>
            <a:ext cx="8785225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student.sno,  sname, cno, grade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22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from student left outer join sc  on student.sno = sc.sno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0" y="981075"/>
            <a:ext cx="8796338" cy="53276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、右连接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  [outer] join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包含右表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条件的全部记录，并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在左表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中找出符合连接条件的记录与之匹配；如果找不到，则用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table1 right  [outer] join table2 on ...</a:t>
            </a:r>
          </a:p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right outer join student on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select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dpt_name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dpt_desc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student right outer join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department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on 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student.sdept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department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dpt_id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返回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所有系信息，包括没有学生的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39" name="矩形 1"/>
          <p:cNvSpPr>
            <a:spLocks noChangeArrowheads="1"/>
          </p:cNvSpPr>
          <p:nvPr/>
        </p:nvSpPr>
        <p:spPr bwMode="auto">
          <a:xfrm>
            <a:off x="179388" y="201613"/>
            <a:ext cx="86391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ct val="30000"/>
              </a:spcAft>
              <a:buFont typeface="Arial" charset="0"/>
              <a:buNone/>
            </a:pPr>
            <a:r>
              <a:rPr lang="zh-CN" altLang="en-US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二、外连接：</a:t>
            </a:r>
            <a:r>
              <a:rPr lang="en-US" altLang="zh-CN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outer join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196975"/>
            <a:ext cx="8569325" cy="518477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、全连接：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full  [outer]  join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返回符合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条件的两个表的全部记录，这些记录根据连接条件相互连接；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条记录没有匹配的连接对象时，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查询结果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是左连接和右连接的并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table1 full  [outer] 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table2 on …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grade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 full outer join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on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63" name="矩形 3"/>
          <p:cNvSpPr>
            <a:spLocks noChangeArrowheads="1"/>
          </p:cNvSpPr>
          <p:nvPr/>
        </p:nvSpPr>
        <p:spPr bwMode="auto">
          <a:xfrm>
            <a:off x="250825" y="333375"/>
            <a:ext cx="85693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ct val="30000"/>
              </a:spcAft>
              <a:buFont typeface="Arial" charset="0"/>
              <a:buNone/>
            </a:pPr>
            <a:r>
              <a:rPr lang="zh-CN" altLang="en-US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二、外连接：</a:t>
            </a:r>
            <a:r>
              <a:rPr lang="en-US" altLang="zh-CN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outer join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333375"/>
            <a:ext cx="8640763" cy="604837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70000"/>
              </a:lnSpc>
              <a:spcBef>
                <a:spcPts val="600"/>
              </a:spcBef>
              <a:buFont typeface="Arial" charset="0"/>
              <a:buNone/>
              <a:defRPr/>
            </a:pPr>
            <a:r>
              <a:rPr lang="zh-CN" altLang="en-US" sz="35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5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、交叉联接：</a:t>
            </a:r>
            <a:r>
              <a:rPr lang="en-US" altLang="zh-CN" sz="36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</a:t>
            </a: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endParaRPr lang="en-US" altLang="zh-CN" sz="3500" b="1" dirty="0" smtClean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defRPr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作用：返回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左表中的所有行，左表中的每一行与右表中的所有行组合。交叉联接也称作笛卡尔积。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：隐式的交叉连接，没有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70000"/>
              </a:lnSpc>
              <a:spcBef>
                <a:spcPts val="60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 , course where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写法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：显式的交叉连接，使用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600"/>
              </a:spcBef>
              <a:buFont typeface="Arial" charset="0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student CROSS  join course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404813"/>
            <a:ext cx="8856662" cy="6337300"/>
          </a:xfrm>
        </p:spPr>
        <p:txBody>
          <a:bodyPr/>
          <a:lstStyle/>
          <a:p>
            <a:pPr algn="ctr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内连接、外连接、交叉连接小结</a:t>
            </a:r>
            <a:endParaRPr lang="en-US" altLang="zh-CN" sz="28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、内连接</a:t>
            </a:r>
            <a:endParaRPr lang="en-US" altLang="zh-CN" sz="2400" b="1" dirty="0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sc.sno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 grade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from student,  </a:t>
            </a:r>
            <a:r>
              <a:rPr lang="en-US" altLang="zh-CN" sz="2000" b="1" dirty="0" err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sc</a:t>
            </a:r>
            <a:endParaRPr lang="en-US" altLang="zh-CN" sz="2000" b="1" dirty="0" smtClean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   where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student.sno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sc.sno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and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=‘CS’ </a:t>
            </a:r>
          </a:p>
          <a:p>
            <a:pPr eaLnBrk="1" hangingPunct="1"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select 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student.sno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sname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cno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grade 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from 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student inner join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 on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student.sno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sc.sno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and       </a:t>
            </a: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                                       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=‘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CS’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、外连接</a:t>
            </a:r>
            <a:endParaRPr lang="en-US" altLang="zh-CN" sz="2400" b="1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grade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 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student  left  outer  join 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  on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sc.sno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and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                                                             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sdept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=‘CS’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、交叉连接</a:t>
            </a:r>
            <a:endParaRPr lang="en-US" altLang="zh-CN" sz="2400" b="1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student.sno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from student , course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sdept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cname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 </a:t>
            </a:r>
            <a:r>
              <a:rPr lang="en-US" altLang="zh-CN" sz="2000" b="1" dirty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student  CROSS  join course </a:t>
            </a: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buFont typeface="Arial" charset="0"/>
              <a:buNone/>
              <a:defRPr/>
            </a:pP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81075"/>
            <a:ext cx="8785225" cy="3095625"/>
          </a:xfrm>
        </p:spPr>
        <p:txBody>
          <a:bodyPr/>
          <a:lstStyle/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zh-CN" altLang="en-US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1、别名  </a:t>
            </a:r>
            <a:endParaRPr lang="en-US" altLang="zh-CN" sz="22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select  tab1.sno, sname, cno, grade  </a:t>
            </a:r>
          </a:p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  from  </a:t>
            </a: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student tab1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,  sc  where  tab1.sno = sc.sno</a:t>
            </a:r>
          </a:p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、自连接 （必须使用别名）</a:t>
            </a:r>
            <a:endParaRPr lang="en-US" altLang="zh-CN" sz="22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Select  E. 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姓名 下级， 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S. 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姓名  上级 </a:t>
            </a:r>
          </a:p>
          <a:p>
            <a:pPr marL="381000" indent="-381000" eaLnBrk="1" hangingPunct="1">
              <a:lnSpc>
                <a:spcPct val="130000"/>
              </a:lnSpc>
              <a:buFontTx/>
              <a:buNone/>
            </a:pP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from  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雇员 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，雇员 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     Where  E.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经理  = 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S.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雇员号</a:t>
            </a:r>
            <a:endParaRPr lang="en-US" altLang="zh-CN" sz="220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5479" name="Group 183"/>
          <p:cNvGraphicFramePr>
            <a:graphicFrameLocks noGrp="1"/>
          </p:cNvGraphicFramePr>
          <p:nvPr>
            <p:ph sz="half" idx="2"/>
          </p:nvPr>
        </p:nvGraphicFramePr>
        <p:xfrm>
          <a:off x="7532688" y="4513263"/>
          <a:ext cx="1431925" cy="2043112"/>
        </p:xfrm>
        <a:graphic>
          <a:graphicData uri="http://schemas.openxmlformats.org/drawingml/2006/table">
            <a:tbl>
              <a:tblPr/>
              <a:tblGrid>
                <a:gridCol w="715962"/>
                <a:gridCol w="715963"/>
              </a:tblGrid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下级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上级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赵海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9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孙杰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赵海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56" name="Group 160"/>
          <p:cNvGraphicFramePr>
            <a:graphicFrameLocks noGrp="1"/>
          </p:cNvGraphicFramePr>
          <p:nvPr/>
        </p:nvGraphicFramePr>
        <p:xfrm>
          <a:off x="250825" y="4513263"/>
          <a:ext cx="3313113" cy="2082801"/>
        </p:xfrm>
        <a:graphic>
          <a:graphicData uri="http://schemas.openxmlformats.org/drawingml/2006/table">
            <a:tbl>
              <a:tblPr/>
              <a:tblGrid>
                <a:gridCol w="1008063"/>
                <a:gridCol w="1441450"/>
                <a:gridCol w="863600"/>
              </a:tblGrid>
              <a:tr h="396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雇员号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经理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张曲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赵海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003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孙杰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4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004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李凯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453" name="Group 157"/>
          <p:cNvGraphicFramePr>
            <a:graphicFrameLocks noGrp="1"/>
          </p:cNvGraphicFramePr>
          <p:nvPr/>
        </p:nvGraphicFramePr>
        <p:xfrm>
          <a:off x="4140200" y="4513263"/>
          <a:ext cx="2879725" cy="2084385"/>
        </p:xfrm>
        <a:graphic>
          <a:graphicData uri="http://schemas.openxmlformats.org/drawingml/2006/table">
            <a:tbl>
              <a:tblPr/>
              <a:tblGrid>
                <a:gridCol w="936625"/>
                <a:gridCol w="1150938"/>
                <a:gridCol w="792162"/>
              </a:tblGrid>
              <a:tr h="398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雇员号</a:t>
                      </a:r>
                    </a:p>
                  </a:txBody>
                  <a:tcPr marL="0" marR="0" marT="46801" marB="468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经理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L="0" marR="0" marT="46801" marB="468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张曲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null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marL="0" marR="0" marT="46801" marB="468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赵海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003</a:t>
                      </a:r>
                    </a:p>
                  </a:txBody>
                  <a:tcPr marL="0" marR="0" marT="46801" marB="468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孙杰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004</a:t>
                      </a:r>
                    </a:p>
                  </a:txBody>
                  <a:tcPr marL="0" marR="0" marT="46801" marB="468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李凯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marL="0" marR="0" marT="46801" marB="468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706" name="Text Box 62"/>
          <p:cNvSpPr txBox="1">
            <a:spLocks noChangeArrowheads="1"/>
          </p:cNvSpPr>
          <p:nvPr/>
        </p:nvSpPr>
        <p:spPr bwMode="auto">
          <a:xfrm>
            <a:off x="323850" y="4176713"/>
            <a:ext cx="3254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E</a:t>
            </a:r>
          </a:p>
        </p:txBody>
      </p:sp>
      <p:sp>
        <p:nvSpPr>
          <p:cNvPr id="69707" name="Text Box 87"/>
          <p:cNvSpPr txBox="1">
            <a:spLocks noChangeArrowheads="1"/>
          </p:cNvSpPr>
          <p:nvPr/>
        </p:nvSpPr>
        <p:spPr bwMode="auto">
          <a:xfrm>
            <a:off x="4140200" y="4149725"/>
            <a:ext cx="3317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S</a:t>
            </a:r>
          </a:p>
        </p:txBody>
      </p:sp>
      <p:sp>
        <p:nvSpPr>
          <p:cNvPr id="69708" name="Line 184"/>
          <p:cNvSpPr>
            <a:spLocks noChangeShapeType="1"/>
          </p:cNvSpPr>
          <p:nvPr/>
        </p:nvSpPr>
        <p:spPr bwMode="auto">
          <a:xfrm flipV="1">
            <a:off x="3348038" y="5089525"/>
            <a:ext cx="792162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709" name="Line 185"/>
          <p:cNvSpPr>
            <a:spLocks noChangeShapeType="1"/>
          </p:cNvSpPr>
          <p:nvPr/>
        </p:nvSpPr>
        <p:spPr bwMode="auto">
          <a:xfrm flipV="1">
            <a:off x="3348038" y="5160963"/>
            <a:ext cx="792162" cy="7921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710" name="Line 186"/>
          <p:cNvSpPr>
            <a:spLocks noChangeShapeType="1"/>
          </p:cNvSpPr>
          <p:nvPr/>
        </p:nvSpPr>
        <p:spPr bwMode="auto">
          <a:xfrm flipV="1">
            <a:off x="3348038" y="5556250"/>
            <a:ext cx="792162" cy="8286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711" name="矩形 1"/>
          <p:cNvSpPr>
            <a:spLocks noChangeArrowheads="1"/>
          </p:cNvSpPr>
          <p:nvPr/>
        </p:nvSpPr>
        <p:spPr bwMode="auto">
          <a:xfrm>
            <a:off x="250825" y="188913"/>
            <a:ext cx="83772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30000"/>
              </a:spcBef>
              <a:spcAft>
                <a:spcPct val="30000"/>
              </a:spcAft>
              <a:buFontTx/>
              <a:buNone/>
            </a:pPr>
            <a:r>
              <a:rPr lang="zh-CN" altLang="en-US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四、自连接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095" name="Group 287"/>
          <p:cNvGraphicFramePr>
            <a:graphicFrameLocks noGrp="1"/>
          </p:cNvGraphicFramePr>
          <p:nvPr>
            <p:ph sz="half" idx="1"/>
          </p:nvPr>
        </p:nvGraphicFramePr>
        <p:xfrm>
          <a:off x="179388" y="477838"/>
          <a:ext cx="3816350" cy="1981200"/>
        </p:xfrm>
        <a:graphic>
          <a:graphicData uri="http://schemas.openxmlformats.org/drawingml/2006/table">
            <a:tbl>
              <a:tblPr/>
              <a:tblGrid>
                <a:gridCol w="749300"/>
                <a:gridCol w="896938"/>
                <a:gridCol w="822325"/>
                <a:gridCol w="1347787"/>
              </a:tblGrid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Cname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Cpno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Credit_H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A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2.5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NULL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8121" name="Group 313"/>
          <p:cNvGraphicFramePr>
            <a:graphicFrameLocks noGrp="1"/>
          </p:cNvGraphicFramePr>
          <p:nvPr>
            <p:ph sz="half" idx="2"/>
          </p:nvPr>
        </p:nvGraphicFramePr>
        <p:xfrm>
          <a:off x="4932363" y="457200"/>
          <a:ext cx="3816349" cy="2001840"/>
        </p:xfrm>
        <a:graphic>
          <a:graphicData uri="http://schemas.openxmlformats.org/drawingml/2006/table">
            <a:tbl>
              <a:tblPr/>
              <a:tblGrid>
                <a:gridCol w="902463"/>
                <a:gridCol w="902463"/>
                <a:gridCol w="761740"/>
                <a:gridCol w="1249683"/>
              </a:tblGrid>
              <a:tr h="400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Cno</a:t>
                      </a:r>
                    </a:p>
                  </a:txBody>
                  <a:tcPr marL="91449" marR="9144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Cname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Cpno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Credit_H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L="91449" marR="9144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A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8002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2.5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49" marR="9144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49" marR="9144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49" marR="9144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NULL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49" marR="9144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722" name="Rectangle 204"/>
          <p:cNvSpPr>
            <a:spLocks noChangeArrowheads="1"/>
          </p:cNvSpPr>
          <p:nvPr/>
        </p:nvSpPr>
        <p:spPr bwMode="auto">
          <a:xfrm>
            <a:off x="107950" y="2781300"/>
            <a:ext cx="8964613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20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first.cno </a:t>
            </a:r>
            <a:r>
              <a:rPr lang="zh-CN" altLang="en-US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课号</a:t>
            </a: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, first.cpno </a:t>
            </a:r>
            <a:r>
              <a:rPr lang="zh-CN" altLang="en-US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先行课，</a:t>
            </a: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second.cpno </a:t>
            </a:r>
            <a:r>
              <a:rPr lang="zh-CN" altLang="en-US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间接先行课</a:t>
            </a: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from course first, course second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2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where first.cpno = second. Cno</a:t>
            </a:r>
            <a:endParaRPr lang="zh-CN" altLang="en-US" sz="220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723" name="Text Box 205"/>
          <p:cNvSpPr txBox="1">
            <a:spLocks noChangeArrowheads="1"/>
          </p:cNvSpPr>
          <p:nvPr/>
        </p:nvSpPr>
        <p:spPr bwMode="auto">
          <a:xfrm>
            <a:off x="468313" y="46038"/>
            <a:ext cx="704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First</a:t>
            </a:r>
          </a:p>
        </p:txBody>
      </p:sp>
      <p:sp>
        <p:nvSpPr>
          <p:cNvPr id="70724" name="Text Box 206"/>
          <p:cNvSpPr txBox="1">
            <a:spLocks noChangeArrowheads="1"/>
          </p:cNvSpPr>
          <p:nvPr/>
        </p:nvSpPr>
        <p:spPr bwMode="auto">
          <a:xfrm>
            <a:off x="5008563" y="57150"/>
            <a:ext cx="1092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Second</a:t>
            </a:r>
          </a:p>
        </p:txBody>
      </p:sp>
      <p:sp>
        <p:nvSpPr>
          <p:cNvPr id="70725" name="Line 230"/>
          <p:cNvSpPr>
            <a:spLocks noChangeShapeType="1"/>
          </p:cNvSpPr>
          <p:nvPr/>
        </p:nvSpPr>
        <p:spPr bwMode="auto">
          <a:xfrm>
            <a:off x="2555875" y="1125538"/>
            <a:ext cx="2303463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726" name="Line 231"/>
          <p:cNvSpPr>
            <a:spLocks noChangeShapeType="1"/>
          </p:cNvSpPr>
          <p:nvPr/>
        </p:nvSpPr>
        <p:spPr bwMode="auto">
          <a:xfrm>
            <a:off x="2555875" y="1484313"/>
            <a:ext cx="2303463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727" name="Line 315"/>
          <p:cNvSpPr>
            <a:spLocks noChangeShapeType="1"/>
          </p:cNvSpPr>
          <p:nvPr/>
        </p:nvSpPr>
        <p:spPr bwMode="auto">
          <a:xfrm>
            <a:off x="2555875" y="1916113"/>
            <a:ext cx="2303463" cy="434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23850" y="4779963"/>
          <a:ext cx="8569326" cy="148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/>
                <a:gridCol w="2856442"/>
                <a:gridCol w="2856442"/>
              </a:tblGrid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课号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先行课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间接先行课</a:t>
                      </a:r>
                    </a:p>
                  </a:txBody>
                  <a:tcPr marL="91444" marR="91444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8001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8002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null</a:t>
                      </a:r>
                      <a:endParaRPr lang="zh-CN" altLang="en-US" sz="1800" dirty="0"/>
                    </a:p>
                  </a:txBody>
                  <a:tcPr marL="91444" marR="91444" marT="45749" marB="4574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095" name="Group 287"/>
          <p:cNvGraphicFramePr>
            <a:graphicFrameLocks noGrp="1"/>
          </p:cNvGraphicFramePr>
          <p:nvPr>
            <p:ph sz="half" idx="1"/>
          </p:nvPr>
        </p:nvGraphicFramePr>
        <p:xfrm>
          <a:off x="179388" y="477838"/>
          <a:ext cx="3816350" cy="1981200"/>
        </p:xfrm>
        <a:graphic>
          <a:graphicData uri="http://schemas.openxmlformats.org/drawingml/2006/table">
            <a:tbl>
              <a:tblPr/>
              <a:tblGrid>
                <a:gridCol w="749300"/>
                <a:gridCol w="896938"/>
                <a:gridCol w="822325"/>
                <a:gridCol w="1347787"/>
              </a:tblGrid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Cno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Cname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Cpno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Credit_H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A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2.5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800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9001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9003</a:t>
                      </a:r>
                    </a:p>
                  </a:txBody>
                  <a:tcPr marL="91438" marR="914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D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NULL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</a:t>
                      </a:r>
                    </a:p>
                  </a:txBody>
                  <a:tcPr marL="91438" marR="914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8121" name="Group 313"/>
          <p:cNvGraphicFramePr>
            <a:graphicFrameLocks noGrp="1"/>
          </p:cNvGraphicFramePr>
          <p:nvPr>
            <p:ph sz="half" idx="2"/>
          </p:nvPr>
        </p:nvGraphicFramePr>
        <p:xfrm>
          <a:off x="4932363" y="457200"/>
          <a:ext cx="4067176" cy="2044700"/>
        </p:xfrm>
        <a:graphic>
          <a:graphicData uri="http://schemas.openxmlformats.org/drawingml/2006/table">
            <a:tbl>
              <a:tblPr/>
              <a:tblGrid>
                <a:gridCol w="791939"/>
                <a:gridCol w="1079916"/>
                <a:gridCol w="935927"/>
                <a:gridCol w="1259394"/>
              </a:tblGrid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3" marR="91423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Cname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Cpno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Credit_H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1423" marR="91423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8002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23" marR="91423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9001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9001</a:t>
                      </a:r>
                    </a:p>
                  </a:txBody>
                  <a:tcPr marL="91423" marR="91423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9003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89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9003</a:t>
                      </a:r>
                    </a:p>
                  </a:txBody>
                  <a:tcPr marL="91423" marR="91423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23" marR="91423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746" name="Rectangle 204"/>
          <p:cNvSpPr>
            <a:spLocks noChangeArrowheads="1"/>
          </p:cNvSpPr>
          <p:nvPr/>
        </p:nvSpPr>
        <p:spPr bwMode="auto">
          <a:xfrm>
            <a:off x="34925" y="2647950"/>
            <a:ext cx="8964613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select first.cno </a:t>
            </a:r>
            <a:r>
              <a:rPr lang="zh-CN" altLang="en-US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课号</a:t>
            </a:r>
            <a:r>
              <a:rPr lang="en-US" altLang="zh-CN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, first.cpno </a:t>
            </a:r>
            <a:r>
              <a:rPr lang="zh-CN" altLang="en-US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先行课</a:t>
            </a:r>
            <a:r>
              <a:rPr lang="en-US" altLang="zh-CN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, second.cpno </a:t>
            </a:r>
            <a:r>
              <a:rPr lang="zh-CN" altLang="en-US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间接先行课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from course first inner join course second on first.cpno = second. Cno </a:t>
            </a:r>
          </a:p>
          <a:p>
            <a:pPr>
              <a:lnSpc>
                <a:spcPct val="150000"/>
              </a:lnSpc>
              <a:spcBef>
                <a:spcPts val="1800"/>
              </a:spcBef>
              <a:buFont typeface="Arial" charset="0"/>
              <a:buNone/>
            </a:pPr>
            <a:r>
              <a:rPr lang="en-US" altLang="zh-CN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first.cno </a:t>
            </a:r>
            <a:r>
              <a:rPr lang="zh-CN" altLang="en-US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课号</a:t>
            </a:r>
            <a:r>
              <a:rPr lang="en-US" altLang="zh-CN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, first.cpno </a:t>
            </a:r>
            <a:r>
              <a:rPr lang="zh-CN" altLang="en-US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先行课</a:t>
            </a:r>
            <a:r>
              <a:rPr lang="en-US" altLang="zh-CN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, second.cpno </a:t>
            </a:r>
            <a:r>
              <a:rPr lang="zh-CN" altLang="en-US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间接先行课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180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from course first left outer join course second on first.cpno = second. Cno </a:t>
            </a:r>
          </a:p>
        </p:txBody>
      </p:sp>
      <p:sp>
        <p:nvSpPr>
          <p:cNvPr id="71747" name="Text Box 205"/>
          <p:cNvSpPr txBox="1">
            <a:spLocks noChangeArrowheads="1"/>
          </p:cNvSpPr>
          <p:nvPr/>
        </p:nvSpPr>
        <p:spPr bwMode="auto">
          <a:xfrm>
            <a:off x="468313" y="46038"/>
            <a:ext cx="704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First</a:t>
            </a:r>
          </a:p>
        </p:txBody>
      </p:sp>
      <p:sp>
        <p:nvSpPr>
          <p:cNvPr id="71748" name="Text Box 206"/>
          <p:cNvSpPr txBox="1">
            <a:spLocks noChangeArrowheads="1"/>
          </p:cNvSpPr>
          <p:nvPr/>
        </p:nvSpPr>
        <p:spPr bwMode="auto">
          <a:xfrm>
            <a:off x="5008563" y="57150"/>
            <a:ext cx="1092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微软雅黑" pitchFamily="34" charset="-122"/>
                <a:ea typeface="微软雅黑" pitchFamily="34" charset="-122"/>
              </a:rPr>
              <a:t>Second</a:t>
            </a:r>
          </a:p>
        </p:txBody>
      </p:sp>
      <p:sp>
        <p:nvSpPr>
          <p:cNvPr id="71749" name="Line 230"/>
          <p:cNvSpPr>
            <a:spLocks noChangeShapeType="1"/>
          </p:cNvSpPr>
          <p:nvPr/>
        </p:nvSpPr>
        <p:spPr bwMode="auto">
          <a:xfrm>
            <a:off x="2555875" y="1125538"/>
            <a:ext cx="2303463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0" name="Line 231"/>
          <p:cNvSpPr>
            <a:spLocks noChangeShapeType="1"/>
          </p:cNvSpPr>
          <p:nvPr/>
        </p:nvSpPr>
        <p:spPr bwMode="auto">
          <a:xfrm>
            <a:off x="2555875" y="1484313"/>
            <a:ext cx="2303463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1" name="Line 315"/>
          <p:cNvSpPr>
            <a:spLocks noChangeShapeType="1"/>
          </p:cNvSpPr>
          <p:nvPr/>
        </p:nvSpPr>
        <p:spPr bwMode="auto">
          <a:xfrm>
            <a:off x="2555875" y="1916113"/>
            <a:ext cx="2303463" cy="434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0825" y="4797425"/>
          <a:ext cx="8569326" cy="185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442"/>
                <a:gridCol w="2856442"/>
                <a:gridCol w="2856442"/>
              </a:tblGrid>
              <a:tr h="3705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课号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先行课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间接先行课 </a:t>
                      </a:r>
                    </a:p>
                  </a:txBody>
                  <a:tcPr marL="91444" marR="91444" marT="45680" marB="45680"/>
                </a:tc>
              </a:tr>
              <a:tr h="370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8001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</a:tr>
              <a:tr h="370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8002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</a:tr>
              <a:tr h="370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9001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null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</a:tr>
              <a:tr h="370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9003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NULL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NULL</a:t>
                      </a:r>
                      <a:endParaRPr lang="zh-CN" altLang="en-US" sz="1800" dirty="0"/>
                    </a:p>
                  </a:txBody>
                  <a:tcPr marL="91444" marR="91444" marT="45680" marB="456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7620000" cy="64770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五、复合条件连接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125538"/>
            <a:ext cx="8218487" cy="51117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select sname, cname, grade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from student, sc, course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	    where student.sno = sc.sno  and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		        course.cno = sc.cno  and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                    (sdept =‘IS’  or age &lt;18)</a:t>
            </a: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FontTx/>
              <a:buNone/>
            </a:pP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student.sgender, student.sno, cno, grade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from student,  sc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Where student.sgender =‘</a:t>
            </a:r>
            <a:r>
              <a:rPr lang="zh-CN" altLang="en-US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男’ </a:t>
            </a: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and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     student.sno = sc.sno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/>
          <p:cNvSpPr>
            <a:spLocks noChangeArrowheads="1"/>
          </p:cNvSpPr>
          <p:nvPr/>
        </p:nvSpPr>
        <p:spPr bwMode="auto">
          <a:xfrm>
            <a:off x="216024" y="238844"/>
            <a:ext cx="4572000" cy="6286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CREATE DATABASE </a:t>
            </a:r>
            <a:r>
              <a:rPr lang="en-US" altLang="zh-CN" sz="2000" dirty="0" err="1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Stu_Demo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ON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PRIMARY </a:t>
            </a: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2000" dirty="0" smtClean="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Stu1,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</a:t>
            </a:r>
            <a:r>
              <a:rPr lang="en-US" altLang="zh-CN" sz="2000" dirty="0" smtClean="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FILENAME = 'D:\stu_data1.mdf',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SIZE = 10MB,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MAXSIZE = 20,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FILEGROWTH = 2),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 </a:t>
            </a:r>
            <a:r>
              <a:rPr lang="en-US" altLang="zh-CN" sz="2000" dirty="0" smtClean="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Stu2</a:t>
            </a: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</a:t>
            </a:r>
            <a:r>
              <a:rPr lang="en-US" altLang="zh-CN" sz="2000" dirty="0" smtClean="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FILENAME = 'D:\stu_data2.ndf',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SIZE = 15MB,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MAXSIZE = 30,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FILEGROWTH = 5%),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 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stu3,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FILENAME = 'D:\stu_data3.ndf',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SIZE = 10MB,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MAXSIZE = 20,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FILEGROWTH = 2)</a:t>
            </a:r>
          </a:p>
        </p:txBody>
      </p:sp>
      <p:sp>
        <p:nvSpPr>
          <p:cNvPr id="8195" name="矩形 6"/>
          <p:cNvSpPr>
            <a:spLocks noChangeArrowheads="1"/>
          </p:cNvSpPr>
          <p:nvPr/>
        </p:nvSpPr>
        <p:spPr bwMode="auto">
          <a:xfrm>
            <a:off x="5003799" y="2636912"/>
            <a:ext cx="3960689" cy="38623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LOG ON 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(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stuL1,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FILENAME = 'D:\stu_log1.ldf',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SIZE = 10MB,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MAXSIZE = 20,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FILEGROWTH = 2),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(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StuL2,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FILENAME = 'D:\stu_log2.ldf',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SIZE = 20MB,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MAXSIZE = 30,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2000" b="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FILEGROWTH = 2%) ;</a:t>
            </a:r>
          </a:p>
        </p:txBody>
      </p:sp>
      <p:sp>
        <p:nvSpPr>
          <p:cNvPr id="4" name="矩形 3"/>
          <p:cNvSpPr/>
          <p:nvPr/>
        </p:nvSpPr>
        <p:spPr>
          <a:xfrm>
            <a:off x="5003799" y="476672"/>
            <a:ext cx="3888681" cy="10801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  包含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个主要</a:t>
            </a:r>
            <a:r>
              <a:rPr lang="zh-CN" altLang="en-US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文件、多个次要</a:t>
            </a:r>
            <a:r>
              <a:rPr lang="zh-CN" altLang="en-US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文件、多个日志文件！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7620000" cy="936625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六、带有连接的分组统计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424862" cy="49688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sc.sno, sname, avg(grade)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from student, sc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	   where student.sno = sc.sno and sdept =‘IS’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   group by sc.sno, sname  having avg(grade)&gt;90</a:t>
            </a:r>
          </a:p>
          <a:p>
            <a:pPr eaLnBrk="1" hangingPunct="1">
              <a:lnSpc>
                <a:spcPct val="130000"/>
              </a:lnSpc>
              <a:spcBef>
                <a:spcPts val="1800"/>
              </a:spcBef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	   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sdept, cno, count(*),  avg(grade)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from student, sc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	   where student.sno = sc.sno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group by sdept, cno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having count(*) &gt; 6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260350"/>
            <a:ext cx="8640763" cy="6119813"/>
          </a:xfrm>
        </p:spPr>
        <p:txBody>
          <a:bodyPr/>
          <a:lstStyle/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：检索听力成绩大于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85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的学生姓名、学号和听力成绩。</a:t>
            </a: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：检索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系选修操作系统课程的学生学号、姓名和成绩，按成绩升序排列检索结果。</a:t>
            </a: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r>
              <a:rPr lang="en-US" altLang="zh-CN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：检索各个系男生和女生的听力课的最高成绩。</a:t>
            </a: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74738" indent="-1074738" eaLnBrk="1" hangingPunct="1">
              <a:lnSpc>
                <a:spcPct val="150000"/>
              </a:lnSpc>
              <a:buFontTx/>
              <a:buNone/>
            </a:pPr>
            <a:endParaRPr lang="zh-CN" altLang="en-US" sz="24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7620000" cy="887413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3.3.3 嵌套查询</a:t>
            </a:r>
            <a:endParaRPr lang="en-US" altLang="zh-CN" sz="36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341438"/>
            <a:ext cx="8382000" cy="5400675"/>
          </a:xfrm>
        </p:spPr>
        <p:txBody>
          <a:bodyPr/>
          <a:lstStyle/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800" b="1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一、什么是嵌套查询</a:t>
            </a:r>
          </a:p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…from…where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查询块嵌套在另一个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  … from … where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查询块的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where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子句中或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select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子句中。</a:t>
            </a:r>
          </a:p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外层查询——父查询</a:t>
            </a:r>
          </a:p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内层查询——子查询</a:t>
            </a:r>
          </a:p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子查询中不能用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Order by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子句。</a:t>
            </a:r>
          </a:p>
          <a:p>
            <a:pPr marL="609600" indent="-609600" eaLnBrk="1" hangingPunct="1">
              <a:lnSpc>
                <a:spcPct val="140000"/>
              </a:lnSpc>
              <a:buFontTx/>
              <a:buAutoNum type="arabicPeriod"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执行顺序：内外层无关的嵌套查询——先做子查询；</a:t>
            </a:r>
          </a:p>
          <a:p>
            <a:pPr marL="609600" indent="-609600" eaLnBrk="1" hangingPunct="1">
              <a:lnSpc>
                <a:spcPct val="140000"/>
              </a:lnSpc>
              <a:buFontTx/>
              <a:buNone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		    	   内外层相关的嵌套查询——内外交叉。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8913"/>
            <a:ext cx="8610600" cy="63642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二、</a:t>
            </a:r>
            <a:r>
              <a:rPr lang="en-US" altLang="zh-CN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zh-CN" altLang="en-US" b="1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引出的子查询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1.  查询信息系学生的选课信息。</a:t>
            </a: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 *  from  sc where sno in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		(select sno from student where sdept = ‘IS’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Select  *  from  sc where sno in (‘001’,  ‘003’) </a:t>
            </a: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 *  from  sc where sno </a:t>
            </a:r>
            <a:r>
              <a:rPr lang="zh-CN" altLang="en-US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＝</a:t>
            </a: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		(select sno from student where sdept = ‘IS’</a:t>
            </a:r>
            <a:r>
              <a:rPr lang="zh-CN" altLang="en-US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              Select  *  from  sc where sno </a:t>
            </a:r>
            <a:r>
              <a:rPr lang="zh-CN" altLang="en-US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＝</a:t>
            </a:r>
            <a:r>
              <a:rPr lang="en-US" altLang="zh-CN" sz="22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(‘001’, ‘003’) </a:t>
            </a:r>
            <a:endParaRPr lang="zh-CN" altLang="en-US" sz="2200" b="1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sc.sno, sname, cno, grade from student, sc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		Where student.sno=sc.sno and sdept=‘IS’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（不能用嵌套查询来做）</a:t>
            </a:r>
          </a:p>
        </p:txBody>
      </p:sp>
      <p:sp>
        <p:nvSpPr>
          <p:cNvPr id="76803" name="AutoShape 5"/>
          <p:cNvSpPr>
            <a:spLocks noChangeArrowheads="1"/>
          </p:cNvSpPr>
          <p:nvPr/>
        </p:nvSpPr>
        <p:spPr bwMode="auto">
          <a:xfrm>
            <a:off x="252413" y="2133600"/>
            <a:ext cx="863600" cy="720725"/>
          </a:xfrm>
          <a:prstGeom prst="curvedRightArrow">
            <a:avLst>
              <a:gd name="adj1" fmla="val 20000"/>
              <a:gd name="adj2" fmla="val 40000"/>
              <a:gd name="adj3" fmla="val 39941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</a:pP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804" name="AutoShape 6"/>
          <p:cNvSpPr>
            <a:spLocks noChangeArrowheads="1"/>
          </p:cNvSpPr>
          <p:nvPr/>
        </p:nvSpPr>
        <p:spPr bwMode="auto">
          <a:xfrm>
            <a:off x="250825" y="3644900"/>
            <a:ext cx="863600" cy="720725"/>
          </a:xfrm>
          <a:prstGeom prst="curvedRightArrow">
            <a:avLst>
              <a:gd name="adj1" fmla="val 20000"/>
              <a:gd name="adj2" fmla="val 40000"/>
              <a:gd name="adj3" fmla="val 39941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Char char="n"/>
            </a:pP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805" name="矩形 1"/>
          <p:cNvSpPr>
            <a:spLocks noChangeArrowheads="1"/>
          </p:cNvSpPr>
          <p:nvPr/>
        </p:nvSpPr>
        <p:spPr bwMode="auto">
          <a:xfrm>
            <a:off x="8027988" y="3090863"/>
            <a:ext cx="1108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挑错！</a:t>
            </a:r>
            <a:endParaRPr lang="zh-CN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260350"/>
            <a:ext cx="8893175" cy="640873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2. 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查询信息系和计算机系全部课程都及格的学生学号，姓名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FF0066"/>
                </a:solidFill>
              </a:rPr>
              <a:t>   </a:t>
            </a:r>
            <a:r>
              <a:rPr lang="en-US" altLang="zh-CN" sz="2400" b="1" smtClean="0">
                <a:solidFill>
                  <a:srgbClr val="C00000"/>
                </a:solidFill>
              </a:rPr>
              <a:t>Select sc.sno, sname  from student, sc 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</a:rPr>
              <a:t>        where student.sno=sc.sno and   grade&gt;=60 and 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</a:rPr>
              <a:t>                   sdept in (‘IS’, ‘CS’)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endParaRPr lang="zh-CN" altLang="en-US" sz="2400" b="1" i="1" smtClean="0">
              <a:solidFill>
                <a:srgbClr val="C00000"/>
              </a:solidFill>
            </a:endParaRP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i="1" smtClean="0">
                <a:solidFill>
                  <a:srgbClr val="C00000"/>
                </a:solidFill>
              </a:rPr>
              <a:t>  </a:t>
            </a:r>
            <a:r>
              <a:rPr lang="en-US" altLang="zh-CN" sz="2400" b="1" smtClean="0"/>
              <a:t>Select  sno,sname</a:t>
            </a:r>
            <a:r>
              <a:rPr lang="zh-CN" altLang="en-US" sz="2400" b="1" smtClean="0"/>
              <a:t>  </a:t>
            </a:r>
            <a:r>
              <a:rPr lang="en-US" altLang="zh-CN" sz="2400" b="1" smtClean="0"/>
              <a:t> from student   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/>
              <a:t>        where sdept in  (‘IS’, ‘CS’)  and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/>
              <a:t>                  sno in (select distinct sno from sc where grade &gt;=60 )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endParaRPr lang="en-US" altLang="zh-CN" sz="2400" b="1" smtClean="0"/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/>
              <a:t> </a:t>
            </a:r>
            <a:r>
              <a:rPr lang="en-US" altLang="zh-CN" sz="2400" b="1" smtClean="0">
                <a:solidFill>
                  <a:srgbClr val="000099"/>
                </a:solidFill>
              </a:rPr>
              <a:t>Select  sno,sname</a:t>
            </a:r>
            <a:r>
              <a:rPr lang="zh-CN" altLang="en-US" sz="2400" b="1" smtClean="0">
                <a:solidFill>
                  <a:srgbClr val="000099"/>
                </a:solidFill>
              </a:rPr>
              <a:t>  </a:t>
            </a:r>
            <a:r>
              <a:rPr lang="en-US" altLang="zh-CN" sz="2400" b="1" smtClean="0">
                <a:solidFill>
                  <a:srgbClr val="000099"/>
                </a:solidFill>
              </a:rPr>
              <a:t>from student 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000099"/>
                </a:solidFill>
              </a:rPr>
              <a:t>   where sdept in  (‘IS’, ‘CS’)  and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000099"/>
                </a:solidFill>
              </a:rPr>
              <a:t>              </a:t>
            </a:r>
            <a:r>
              <a:rPr lang="en-US" altLang="zh-CN" sz="2400" b="1" i="1" smtClean="0">
                <a:solidFill>
                  <a:srgbClr val="000099"/>
                </a:solidFill>
              </a:rPr>
              <a:t>sno in (select distinct sno from sc) and </a:t>
            </a:r>
          </a:p>
          <a:p>
            <a:pPr marL="0" indent="0" eaLnBrk="1" hangingPunct="1">
              <a:lnSpc>
                <a:spcPct val="110000"/>
              </a:lnSpc>
              <a:buFontTx/>
              <a:buNone/>
            </a:pPr>
            <a:r>
              <a:rPr lang="en-US" altLang="zh-CN" sz="2400" b="1" smtClean="0">
                <a:solidFill>
                  <a:srgbClr val="000099"/>
                </a:solidFill>
              </a:rPr>
              <a:t>              sno  not in (select distinct sno from sc where grade &lt;60</a:t>
            </a:r>
            <a:r>
              <a:rPr lang="zh-CN" altLang="en-US" sz="2400" b="1" smtClean="0">
                <a:solidFill>
                  <a:srgbClr val="000099"/>
                </a:solidFill>
              </a:rPr>
              <a:t>) </a:t>
            </a:r>
            <a:r>
              <a:rPr lang="en-US" altLang="zh-CN" sz="2400" b="1" smtClean="0">
                <a:solidFill>
                  <a:srgbClr val="000099"/>
                </a:solidFill>
              </a:rPr>
              <a:t>               </a:t>
            </a:r>
            <a:endParaRPr lang="zh-CN" altLang="en-US" sz="2400" b="1" smtClean="0">
              <a:solidFill>
                <a:srgbClr val="000099"/>
              </a:solidFill>
            </a:endParaRPr>
          </a:p>
        </p:txBody>
      </p:sp>
      <p:sp>
        <p:nvSpPr>
          <p:cNvPr id="77827" name="矩形 2"/>
          <p:cNvSpPr>
            <a:spLocks noChangeArrowheads="1"/>
          </p:cNvSpPr>
          <p:nvPr/>
        </p:nvSpPr>
        <p:spPr bwMode="auto">
          <a:xfrm>
            <a:off x="6156325" y="2205038"/>
            <a:ext cx="30464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哪个逻辑是正确的 ？</a:t>
            </a:r>
            <a:endParaRPr lang="zh-CN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228600"/>
            <a:ext cx="8763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3. 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查询与刘晨在同一个系的姓刘的学生学号，姓名。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Select  sno, sname</a:t>
            </a:r>
            <a:r>
              <a:rPr lang="zh-CN" altLang="en-US" sz="2400" b="1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   from student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 where sname like ‘</a:t>
            </a:r>
            <a:r>
              <a:rPr lang="zh-CN" altLang="en-US" sz="2400" b="1" smtClean="0">
                <a:solidFill>
                  <a:srgbClr val="FF0000"/>
                </a:solidFill>
              </a:rPr>
              <a:t>刘%’  </a:t>
            </a:r>
            <a:r>
              <a:rPr lang="en-US" altLang="zh-CN" sz="2400" b="1" smtClean="0">
                <a:solidFill>
                  <a:srgbClr val="FF0000"/>
                </a:solidFill>
              </a:rPr>
              <a:t>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              sname &lt;&gt; ‘</a:t>
            </a:r>
            <a:r>
              <a:rPr lang="zh-CN" altLang="en-US" sz="2400" b="1" smtClean="0">
                <a:solidFill>
                  <a:srgbClr val="FF0000"/>
                </a:solidFill>
              </a:rPr>
              <a:t>刘晨</a:t>
            </a:r>
            <a:r>
              <a:rPr lang="en-US" altLang="zh-CN" sz="2400" b="1" smtClean="0">
                <a:solidFill>
                  <a:srgbClr val="FF0000"/>
                </a:solidFill>
              </a:rPr>
              <a:t>’  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		 sdept = (select sdept from student where sname = ‘</a:t>
            </a:r>
            <a:r>
              <a:rPr lang="zh-CN" altLang="en-US" sz="2400" b="1" smtClean="0">
                <a:solidFill>
                  <a:srgbClr val="FF0000"/>
                </a:solidFill>
              </a:rPr>
              <a:t>刘晨’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Select  sno, sname, sdept</a:t>
            </a:r>
            <a:r>
              <a:rPr lang="zh-CN" altLang="en-US" sz="2400" b="1" smtClean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from student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where sname like ‘</a:t>
            </a:r>
            <a:r>
              <a:rPr lang="zh-CN" altLang="en-US" sz="2400" b="1" smtClean="0"/>
              <a:t>刘%’  </a:t>
            </a:r>
            <a:r>
              <a:rPr lang="en-US" altLang="zh-CN" sz="2400" b="1" smtClean="0"/>
              <a:t>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        sname &lt;&gt; ‘</a:t>
            </a:r>
            <a:r>
              <a:rPr lang="zh-CN" altLang="en-US" sz="2400" b="1" smtClean="0"/>
              <a:t>刘晨</a:t>
            </a:r>
            <a:r>
              <a:rPr lang="en-US" altLang="zh-CN" sz="2400" b="1" smtClean="0"/>
              <a:t>’  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		sdept in (select sdept from student where sname = ‘</a:t>
            </a:r>
            <a:r>
              <a:rPr lang="zh-CN" altLang="en-US" sz="2400" b="1" smtClean="0"/>
              <a:t>刘晨</a:t>
            </a:r>
            <a:r>
              <a:rPr lang="en-US" altLang="zh-CN" sz="2400" b="1" smtClean="0"/>
              <a:t>’</a:t>
            </a:r>
            <a:r>
              <a:rPr lang="zh-CN" altLang="en-US" sz="2400" b="1" smtClean="0"/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249" name="Group 369"/>
          <p:cNvGraphicFramePr>
            <a:graphicFrameLocks noGrp="1"/>
          </p:cNvGraphicFramePr>
          <p:nvPr>
            <p:ph sz="half" idx="1"/>
          </p:nvPr>
        </p:nvGraphicFramePr>
        <p:xfrm>
          <a:off x="1062038" y="503238"/>
          <a:ext cx="3124200" cy="2925792"/>
        </p:xfrm>
        <a:graphic>
          <a:graphicData uri="http://schemas.openxmlformats.org/drawingml/2006/table">
            <a:tbl>
              <a:tblPr/>
              <a:tblGrid>
                <a:gridCol w="1427163"/>
                <a:gridCol w="928687"/>
                <a:gridCol w="768350"/>
              </a:tblGrid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82101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82102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82103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刘丽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60101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刘佟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60102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60103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宋静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60104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250" name="Group 370"/>
          <p:cNvGraphicFramePr>
            <a:graphicFrameLocks noGrp="1"/>
          </p:cNvGraphicFramePr>
          <p:nvPr>
            <p:ph sz="quarter" idx="2"/>
          </p:nvPr>
        </p:nvGraphicFramePr>
        <p:xfrm>
          <a:off x="5691188" y="503238"/>
          <a:ext cx="3057525" cy="2925792"/>
        </p:xfrm>
        <a:graphic>
          <a:graphicData uri="http://schemas.openxmlformats.org/drawingml/2006/table">
            <a:tbl>
              <a:tblPr/>
              <a:tblGrid>
                <a:gridCol w="1397000"/>
                <a:gridCol w="908050"/>
                <a:gridCol w="752475"/>
              </a:tblGrid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Sdept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82101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82102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武潭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82103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刘丽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60101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刘佟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60102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60103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宋静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60104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凯林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3252" name="Group 372"/>
          <p:cNvGraphicFramePr>
            <a:graphicFrameLocks noGrp="1"/>
          </p:cNvGraphicFramePr>
          <p:nvPr>
            <p:ph sz="quarter" idx="3"/>
          </p:nvPr>
        </p:nvGraphicFramePr>
        <p:xfrm>
          <a:off x="107950" y="3597275"/>
          <a:ext cx="8785225" cy="1127136"/>
        </p:xfrm>
        <a:graphic>
          <a:graphicData uri="http://schemas.openxmlformats.org/drawingml/2006/table">
            <a:tbl>
              <a:tblPr/>
              <a:tblGrid>
                <a:gridCol w="1223963"/>
                <a:gridCol w="1655762"/>
                <a:gridCol w="1512888"/>
                <a:gridCol w="1295400"/>
                <a:gridCol w="1512887"/>
                <a:gridCol w="1584325"/>
              </a:tblGrid>
              <a:tr h="396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other.Sno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616" marB="456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other.Sname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other.Sdept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chen.sno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chen.sname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chen.Sdept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5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82103</a:t>
                      </a:r>
                    </a:p>
                  </a:txBody>
                  <a:tcPr marT="45616" marB="456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刘丽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82101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5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60101</a:t>
                      </a:r>
                    </a:p>
                  </a:txBody>
                  <a:tcPr marT="45616" marB="456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刘佟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60102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刘晨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CS</a:t>
                      </a:r>
                    </a:p>
                  </a:txBody>
                  <a:tcPr marT="45616" marB="456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980" name="Rectangle 327"/>
          <p:cNvSpPr>
            <a:spLocks noChangeArrowheads="1"/>
          </p:cNvSpPr>
          <p:nvPr/>
        </p:nvSpPr>
        <p:spPr bwMode="auto">
          <a:xfrm>
            <a:off x="215900" y="4803775"/>
            <a:ext cx="882015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Select  other.sno, other.sname, other.sdept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from  student chen</a:t>
            </a:r>
            <a:r>
              <a:rPr lang="zh-CN" altLang="en-US" sz="2400">
                <a:latin typeface="Times New Roman" pitchFamily="18" charset="0"/>
              </a:rPr>
              <a:t>， </a:t>
            </a:r>
            <a:r>
              <a:rPr lang="en-US" altLang="zh-CN" sz="2400">
                <a:latin typeface="Times New Roman" pitchFamily="18" charset="0"/>
              </a:rPr>
              <a:t>student other</a:t>
            </a:r>
            <a:endParaRPr lang="zh-CN" altLang="en-US" sz="240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buFont typeface="Arial" charset="0"/>
              <a:buNone/>
            </a:pPr>
            <a:r>
              <a:rPr lang="en-US" altLang="zh-CN" sz="2400">
                <a:latin typeface="Times New Roman" pitchFamily="18" charset="0"/>
              </a:rPr>
              <a:t> where chen.sname = ‘</a:t>
            </a:r>
            <a:r>
              <a:rPr lang="zh-CN" altLang="en-US" sz="2400">
                <a:latin typeface="Times New Roman" pitchFamily="18" charset="0"/>
              </a:rPr>
              <a:t>刘晨’ </a:t>
            </a:r>
            <a:r>
              <a:rPr lang="en-US" altLang="zh-CN" sz="2400">
                <a:latin typeface="Times New Roman" pitchFamily="18" charset="0"/>
              </a:rPr>
              <a:t>and chen.sdept=other.sdept  and      </a:t>
            </a:r>
          </a:p>
          <a:p>
            <a:pPr eaLnBrk="1" hangingPunct="1">
              <a:lnSpc>
                <a:spcPct val="110000"/>
              </a:lnSpc>
              <a:buFont typeface="Arial" charset="0"/>
              <a:buNone/>
            </a:pPr>
            <a:r>
              <a:rPr lang="en-US" altLang="zh-CN" sz="2400">
                <a:latin typeface="Times New Roman" pitchFamily="18" charset="0"/>
              </a:rPr>
              <a:t>            other.sname like ‘</a:t>
            </a:r>
            <a:r>
              <a:rPr lang="zh-CN" altLang="en-US" sz="2400">
                <a:latin typeface="Times New Roman" pitchFamily="18" charset="0"/>
              </a:rPr>
              <a:t>刘%</a:t>
            </a:r>
            <a:r>
              <a:rPr lang="en-US" altLang="zh-CN" sz="2400">
                <a:latin typeface="Times New Roman" pitchFamily="18" charset="0"/>
              </a:rPr>
              <a:t>’</a:t>
            </a:r>
            <a:r>
              <a:rPr lang="zh-CN" altLang="en-US" sz="2400">
                <a:latin typeface="Times New Roman" pitchFamily="18" charset="0"/>
              </a:rPr>
              <a:t> </a:t>
            </a:r>
            <a:r>
              <a:rPr lang="en-US" altLang="zh-CN" sz="2400">
                <a:latin typeface="Times New Roman" pitchFamily="18" charset="0"/>
              </a:rPr>
              <a:t>and other.sname &lt;&gt; ‘</a:t>
            </a:r>
            <a:r>
              <a:rPr lang="zh-CN" altLang="en-US" sz="2400">
                <a:latin typeface="Times New Roman" pitchFamily="18" charset="0"/>
              </a:rPr>
              <a:t>刘晨</a:t>
            </a:r>
            <a:r>
              <a:rPr lang="en-US" altLang="zh-CN" sz="2400">
                <a:latin typeface="Times New Roman" pitchFamily="18" charset="0"/>
              </a:rPr>
              <a:t>’  </a:t>
            </a: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79981" name="Line 373"/>
          <p:cNvSpPr>
            <a:spLocks noChangeShapeType="1"/>
          </p:cNvSpPr>
          <p:nvPr/>
        </p:nvSpPr>
        <p:spPr bwMode="auto">
          <a:xfrm flipV="1">
            <a:off x="3870325" y="1008063"/>
            <a:ext cx="2016125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982" name="Line 374"/>
          <p:cNvSpPr>
            <a:spLocks noChangeShapeType="1"/>
          </p:cNvSpPr>
          <p:nvPr/>
        </p:nvSpPr>
        <p:spPr bwMode="auto">
          <a:xfrm>
            <a:off x="3941763" y="2160588"/>
            <a:ext cx="1944687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983" name="矩形 1"/>
          <p:cNvSpPr>
            <a:spLocks noChangeArrowheads="1"/>
          </p:cNvSpPr>
          <p:nvPr/>
        </p:nvSpPr>
        <p:spPr bwMode="auto">
          <a:xfrm>
            <a:off x="230188" y="115888"/>
            <a:ext cx="8858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altLang="zh-CN" sz="2400">
                <a:solidFill>
                  <a:srgbClr val="C00000"/>
                </a:solidFill>
                <a:latin typeface="Times New Roman" pitchFamily="18" charset="0"/>
              </a:rPr>
              <a:t>other</a:t>
            </a:r>
            <a:endParaRPr lang="zh-CN" altLang="en-US" sz="240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79984" name="矩形 2"/>
          <p:cNvSpPr>
            <a:spLocks noChangeArrowheads="1"/>
          </p:cNvSpPr>
          <p:nvPr/>
        </p:nvSpPr>
        <p:spPr bwMode="auto">
          <a:xfrm>
            <a:off x="4924425" y="44450"/>
            <a:ext cx="800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altLang="zh-CN" sz="2400">
                <a:solidFill>
                  <a:srgbClr val="C00000"/>
                </a:solidFill>
                <a:latin typeface="Times New Roman" pitchFamily="18" charset="0"/>
              </a:rPr>
              <a:t>chen</a:t>
            </a:r>
            <a:endParaRPr lang="zh-CN" altLang="en-US" sz="2400">
              <a:solidFill>
                <a:srgbClr val="C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>
          <a:xfrm>
            <a:off x="349250" y="304800"/>
            <a:ext cx="8686800" cy="61722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Aft>
                <a:spcPct val="50000"/>
              </a:spcAft>
              <a:buFontTx/>
              <a:buNone/>
            </a:pPr>
            <a:r>
              <a:rPr lang="zh-CN" altLang="en-US" b="1" smtClean="0">
                <a:solidFill>
                  <a:srgbClr val="003399"/>
                </a:solidFill>
              </a:rPr>
              <a:t>三、带有比较运算符的子查询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/>
              <a:t>例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：查询</a:t>
            </a:r>
            <a:r>
              <a:rPr lang="en-US" altLang="zh-CN" sz="2400" b="1" smtClean="0"/>
              <a:t>A</a:t>
            </a:r>
            <a:r>
              <a:rPr lang="zh-CN" altLang="en-US" sz="2400" b="1" smtClean="0"/>
              <a:t>课程的成绩比‘</a:t>
            </a:r>
            <a:r>
              <a:rPr lang="en-US" altLang="zh-CN" sz="2400" b="1" smtClean="0"/>
              <a:t>82101’</a:t>
            </a:r>
            <a:r>
              <a:rPr lang="zh-CN" altLang="en-US" sz="2400" b="1" smtClean="0"/>
              <a:t>的</a:t>
            </a:r>
            <a:r>
              <a:rPr lang="en-US" altLang="zh-CN" sz="2400" b="1" smtClean="0"/>
              <a:t>A</a:t>
            </a:r>
            <a:r>
              <a:rPr lang="zh-CN" altLang="en-US" sz="2400" b="1" smtClean="0"/>
              <a:t>课程成绩高的人。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Select  *  from  sc where  cno = ‘A’ and grade </a:t>
            </a:r>
            <a:r>
              <a:rPr lang="en-US" altLang="zh-CN" b="1" smtClean="0">
                <a:solidFill>
                  <a:srgbClr val="FF0000"/>
                </a:solidFill>
              </a:rPr>
              <a:t>&gt;</a:t>
            </a:r>
            <a:r>
              <a:rPr lang="en-US" altLang="zh-CN" sz="2400" b="1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	(select grade from sc where sno=‘82101’ and</a:t>
            </a:r>
            <a:r>
              <a:rPr lang="zh-CN" altLang="en-US" sz="2400" b="1" smtClean="0"/>
              <a:t> </a:t>
            </a:r>
            <a:r>
              <a:rPr lang="en-US" altLang="zh-CN" sz="2400" b="1" smtClean="0"/>
              <a:t>cno = ‘A’)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>
                <a:solidFill>
                  <a:schemeClr val="tx2"/>
                </a:solidFill>
              </a:rPr>
              <a:t>例</a:t>
            </a:r>
            <a:r>
              <a:rPr lang="en-US" altLang="zh-CN" sz="2400" b="1" smtClean="0">
                <a:solidFill>
                  <a:schemeClr val="tx2"/>
                </a:solidFill>
              </a:rPr>
              <a:t>2</a:t>
            </a:r>
            <a:r>
              <a:rPr lang="zh-CN" altLang="en-US" sz="2400" b="1" smtClean="0">
                <a:solidFill>
                  <a:schemeClr val="tx2"/>
                </a:solidFill>
              </a:rPr>
              <a:t>：查询</a:t>
            </a:r>
            <a:r>
              <a:rPr lang="en-US" altLang="zh-CN" sz="2400" b="1" smtClean="0">
                <a:solidFill>
                  <a:schemeClr val="tx2"/>
                </a:solidFill>
              </a:rPr>
              <a:t>A</a:t>
            </a:r>
            <a:r>
              <a:rPr lang="zh-CN" altLang="en-US" sz="2400" b="1" smtClean="0">
                <a:solidFill>
                  <a:schemeClr val="tx2"/>
                </a:solidFill>
              </a:rPr>
              <a:t>课程的成绩比‘</a:t>
            </a:r>
            <a:r>
              <a:rPr lang="en-US" altLang="zh-CN" sz="2400" b="1" smtClean="0">
                <a:solidFill>
                  <a:schemeClr val="tx2"/>
                </a:solidFill>
              </a:rPr>
              <a:t>821’</a:t>
            </a:r>
            <a:r>
              <a:rPr lang="zh-CN" altLang="en-US" sz="2400" b="1" smtClean="0">
                <a:solidFill>
                  <a:schemeClr val="tx2"/>
                </a:solidFill>
              </a:rPr>
              <a:t>班所有人</a:t>
            </a:r>
            <a:r>
              <a:rPr lang="en-US" altLang="zh-CN" sz="2400" b="1" smtClean="0">
                <a:solidFill>
                  <a:schemeClr val="tx2"/>
                </a:solidFill>
              </a:rPr>
              <a:t>A</a:t>
            </a:r>
            <a:r>
              <a:rPr lang="zh-CN" altLang="en-US" sz="2400" b="1" smtClean="0">
                <a:solidFill>
                  <a:schemeClr val="tx2"/>
                </a:solidFill>
              </a:rPr>
              <a:t>课程成绩都高的人。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i="1" smtClean="0">
                <a:solidFill>
                  <a:srgbClr val="FF0000"/>
                </a:solidFill>
              </a:rPr>
              <a:t>Select  *  from  sc  where  cno = ‘A’ and grade </a:t>
            </a:r>
            <a:r>
              <a:rPr lang="en-US" altLang="zh-CN" sz="3600" b="1" i="1" smtClean="0">
                <a:solidFill>
                  <a:srgbClr val="FF0000"/>
                </a:solidFill>
              </a:rPr>
              <a:t>&gt;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i="1" smtClean="0">
                <a:solidFill>
                  <a:srgbClr val="FF0000"/>
                </a:solidFill>
              </a:rPr>
              <a:t> (select grade from sc where sno like ‘821%’  and </a:t>
            </a:r>
            <a:r>
              <a:rPr lang="en-US" altLang="zh-CN" sz="2400" b="1" smtClean="0">
                <a:solidFill>
                  <a:srgbClr val="FF0000"/>
                </a:solidFill>
              </a:rPr>
              <a:t>cno = ‘A’</a:t>
            </a:r>
            <a:r>
              <a:rPr lang="en-US" altLang="zh-CN" sz="2400" b="1" i="1" smtClean="0">
                <a:solidFill>
                  <a:srgbClr val="FF0000"/>
                </a:solidFill>
              </a:rPr>
              <a:t> )</a:t>
            </a:r>
            <a:r>
              <a:rPr lang="en-US" altLang="zh-CN" sz="2400" b="1" i="1"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2713"/>
            <a:ext cx="8839200" cy="66294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tabLst>
                <a:tab pos="7086600" algn="l"/>
              </a:tabLst>
            </a:pPr>
            <a:r>
              <a:rPr lang="zh-CN" altLang="en-US" b="1" smtClean="0">
                <a:solidFill>
                  <a:srgbClr val="000099"/>
                </a:solidFill>
              </a:rPr>
              <a:t>四、带有</a:t>
            </a:r>
            <a:r>
              <a:rPr lang="en-US" altLang="zh-CN" b="1" smtClean="0">
                <a:solidFill>
                  <a:srgbClr val="000099"/>
                </a:solidFill>
              </a:rPr>
              <a:t>ANY </a:t>
            </a:r>
            <a:r>
              <a:rPr lang="zh-CN" altLang="en-US" b="1" smtClean="0">
                <a:solidFill>
                  <a:srgbClr val="000099"/>
                </a:solidFill>
              </a:rPr>
              <a:t>或</a:t>
            </a:r>
            <a:r>
              <a:rPr lang="en-US" altLang="zh-CN" b="1" smtClean="0">
                <a:solidFill>
                  <a:srgbClr val="000099"/>
                </a:solidFill>
              </a:rPr>
              <a:t>ALL</a:t>
            </a:r>
            <a:r>
              <a:rPr lang="zh-CN" altLang="en-US" b="1" smtClean="0">
                <a:solidFill>
                  <a:srgbClr val="000099"/>
                </a:solidFill>
              </a:rPr>
              <a:t>的子查询</a:t>
            </a:r>
            <a:endParaRPr lang="en-US" altLang="zh-CN" b="1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20000"/>
              </a:lnSpc>
              <a:buFontTx/>
              <a:buNone/>
              <a:tabLst>
                <a:tab pos="7086600" algn="l"/>
              </a:tabLst>
            </a:pPr>
            <a:r>
              <a:rPr lang="zh-CN" altLang="en-US" sz="2000" b="1" u="sng" smtClean="0"/>
              <a:t>1. 查询</a:t>
            </a:r>
            <a:r>
              <a:rPr lang="en-US" altLang="zh-CN" sz="2000" b="1" u="sng" smtClean="0"/>
              <a:t>A</a:t>
            </a:r>
            <a:r>
              <a:rPr lang="zh-CN" altLang="en-US" sz="2000" b="1" u="sng" smtClean="0"/>
              <a:t>课程的成绩比‘</a:t>
            </a:r>
            <a:r>
              <a:rPr lang="en-US" altLang="zh-CN" sz="2000" b="1" u="sng" smtClean="0"/>
              <a:t>300821’</a:t>
            </a:r>
            <a:r>
              <a:rPr lang="zh-CN" altLang="en-US" sz="2000" b="1" u="sng" smtClean="0"/>
              <a:t>班所有人</a:t>
            </a:r>
            <a:r>
              <a:rPr lang="en-US" altLang="zh-CN" sz="2000" b="1" u="sng" smtClean="0"/>
              <a:t>A</a:t>
            </a:r>
            <a:r>
              <a:rPr lang="zh-CN" altLang="en-US" sz="2000" b="1" u="sng" smtClean="0"/>
              <a:t>课程成绩都高的人。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Select  *  from  sc  where  cno = ‘A’ and grade </a:t>
            </a:r>
            <a:r>
              <a:rPr lang="en-US" altLang="zh-CN" sz="3600" b="1" smtClean="0"/>
              <a:t> </a:t>
            </a:r>
            <a:r>
              <a:rPr lang="en-US" altLang="zh-CN" b="1" smtClean="0">
                <a:solidFill>
                  <a:srgbClr val="FF0066"/>
                </a:solidFill>
              </a:rPr>
              <a:t>&gt;</a:t>
            </a:r>
            <a:r>
              <a:rPr lang="en-US" altLang="zh-CN" sz="3600" b="1" smtClean="0">
                <a:solidFill>
                  <a:srgbClr val="FF0066"/>
                </a:solidFill>
              </a:rPr>
              <a:t> </a:t>
            </a:r>
            <a:r>
              <a:rPr lang="en-US" altLang="zh-CN" sz="2000" b="1" smtClean="0">
                <a:solidFill>
                  <a:srgbClr val="FF0066"/>
                </a:solidFill>
              </a:rPr>
              <a:t> all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 (select grade from sc where sno like </a:t>
            </a:r>
            <a:r>
              <a:rPr lang="zh-CN" altLang="en-US" sz="2000" b="1" smtClean="0"/>
              <a:t>‘</a:t>
            </a:r>
            <a:r>
              <a:rPr lang="en-US" altLang="zh-CN" sz="2000" b="1" smtClean="0"/>
              <a:t>300821%’  and cno = ‘A’ )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Select  *  from  sc   where  cno = ‘A’ and  grade  </a:t>
            </a:r>
            <a:r>
              <a:rPr lang="en-US" altLang="zh-CN" b="1" smtClean="0">
                <a:solidFill>
                  <a:srgbClr val="FF0000"/>
                </a:solidFill>
              </a:rPr>
              <a:t>&gt;</a:t>
            </a:r>
            <a:r>
              <a:rPr lang="en-US" altLang="zh-CN" sz="1800" b="1" smtClean="0"/>
              <a:t> </a:t>
            </a:r>
            <a:r>
              <a:rPr lang="en-US" altLang="zh-CN" sz="2000" b="1" smtClean="0"/>
              <a:t> 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   (select  MAX(grade) from sc where sno like </a:t>
            </a:r>
            <a:r>
              <a:rPr lang="zh-CN" altLang="en-US" sz="2000" b="1" smtClean="0"/>
              <a:t>‘</a:t>
            </a:r>
            <a:r>
              <a:rPr lang="en-US" altLang="zh-CN" sz="2000" b="1" smtClean="0"/>
              <a:t>300821%’ and</a:t>
            </a:r>
            <a:r>
              <a:rPr lang="zh-CN" altLang="en-US" sz="2000" b="1" smtClean="0"/>
              <a:t>  </a:t>
            </a:r>
            <a:r>
              <a:rPr lang="en-US" altLang="zh-CN" sz="2000" b="1" smtClean="0"/>
              <a:t>cno = ‘A’)</a:t>
            </a:r>
          </a:p>
          <a:p>
            <a:pPr eaLnBrk="1" hangingPunct="1">
              <a:spcBef>
                <a:spcPct val="90000"/>
              </a:spcBef>
              <a:buFontTx/>
              <a:buNone/>
              <a:tabLst>
                <a:tab pos="7086600" algn="l"/>
              </a:tabLst>
            </a:pPr>
            <a:r>
              <a:rPr lang="zh-CN" altLang="en-US" sz="2000" b="1" u="sng" smtClean="0"/>
              <a:t>2. 查询</a:t>
            </a:r>
            <a:r>
              <a:rPr lang="en-US" altLang="zh-CN" sz="2000" b="1" u="sng" smtClean="0"/>
              <a:t>A</a:t>
            </a:r>
            <a:r>
              <a:rPr lang="zh-CN" altLang="en-US" sz="2000" b="1" u="sng" smtClean="0"/>
              <a:t>课程的成绩比‘3</a:t>
            </a:r>
            <a:r>
              <a:rPr lang="en-US" altLang="zh-CN" sz="2000" b="1" u="sng" smtClean="0"/>
              <a:t>00821’</a:t>
            </a:r>
            <a:r>
              <a:rPr lang="zh-CN" altLang="en-US" sz="2000" b="1" u="sng" smtClean="0"/>
              <a:t>班</a:t>
            </a:r>
            <a:r>
              <a:rPr lang="en-US" altLang="zh-CN" sz="2000" b="1" u="sng" smtClean="0"/>
              <a:t>A</a:t>
            </a:r>
            <a:r>
              <a:rPr lang="zh-CN" altLang="en-US" sz="2000" b="1" u="sng" smtClean="0"/>
              <a:t>课程最低分 高的人。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Select  *  from  sc  where  cno = ‘A’ and grade</a:t>
            </a:r>
            <a:r>
              <a:rPr lang="en-US" altLang="zh-CN" sz="3600" b="1" smtClean="0"/>
              <a:t> </a:t>
            </a:r>
            <a:r>
              <a:rPr lang="en-US" altLang="zh-CN" b="1" smtClean="0">
                <a:solidFill>
                  <a:srgbClr val="FF0000"/>
                </a:solidFill>
              </a:rPr>
              <a:t>&gt;</a:t>
            </a:r>
            <a:r>
              <a:rPr lang="en-US" altLang="zh-CN" sz="2000" b="1" smtClean="0"/>
              <a:t>  any 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 (select grade from sc where sno like </a:t>
            </a:r>
            <a:r>
              <a:rPr lang="zh-CN" altLang="en-US" sz="2000" b="1" smtClean="0"/>
              <a:t>‘</a:t>
            </a:r>
            <a:r>
              <a:rPr lang="en-US" altLang="zh-CN" sz="2000" b="1" smtClean="0"/>
              <a:t>300821%’  and cno = ‘A’ )</a:t>
            </a:r>
          </a:p>
          <a:p>
            <a:pPr eaLnBrk="1" hangingPunct="1">
              <a:spcBef>
                <a:spcPct val="50000"/>
              </a:spcBef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Select  *  from  sc   where  cno = ‘A’ and  grade </a:t>
            </a:r>
            <a:r>
              <a:rPr lang="en-US" altLang="zh-CN" b="1" smtClean="0">
                <a:solidFill>
                  <a:srgbClr val="FF0000"/>
                </a:solidFill>
              </a:rPr>
              <a:t>&gt;</a:t>
            </a:r>
            <a:r>
              <a:rPr lang="en-US" altLang="zh-CN" sz="3600" b="1" smtClean="0"/>
              <a:t> </a:t>
            </a:r>
            <a:r>
              <a:rPr lang="en-US" altLang="zh-CN" sz="2000" b="1" smtClean="0"/>
              <a:t>  </a:t>
            </a:r>
          </a:p>
          <a:p>
            <a:pPr eaLnBrk="1" hangingPunct="1">
              <a:buFontTx/>
              <a:buNone/>
              <a:tabLst>
                <a:tab pos="7086600" algn="l"/>
              </a:tabLst>
            </a:pPr>
            <a:r>
              <a:rPr lang="en-US" altLang="zh-CN" sz="2000" b="1" smtClean="0"/>
              <a:t>   (select  __________    from sc where sno like </a:t>
            </a:r>
            <a:r>
              <a:rPr lang="zh-CN" altLang="en-US" sz="2000" b="1" smtClean="0"/>
              <a:t>‘</a:t>
            </a:r>
            <a:r>
              <a:rPr lang="en-US" altLang="zh-CN" sz="2000" b="1" smtClean="0"/>
              <a:t>300821%’ and</a:t>
            </a:r>
            <a:r>
              <a:rPr lang="zh-CN" altLang="en-US" sz="2000" b="1" smtClean="0"/>
              <a:t>   </a:t>
            </a:r>
            <a:r>
              <a:rPr lang="en-US" altLang="zh-CN" sz="2000" b="1" smtClean="0"/>
              <a:t>cno = ‘A’)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7620000" cy="531812"/>
          </a:xfrm>
        </p:spPr>
        <p:txBody>
          <a:bodyPr/>
          <a:lstStyle/>
          <a:p>
            <a:pPr algn="l" eaLnBrk="1" hangingPunct="1"/>
            <a:r>
              <a:rPr lang="zh-CN" altLang="en-US" sz="2800" b="1" smtClean="0"/>
              <a:t>五、 </a:t>
            </a:r>
            <a:r>
              <a:rPr lang="en-US" altLang="zh-CN" sz="2800" b="1" smtClean="0"/>
              <a:t>EXISTS</a:t>
            </a:r>
            <a:r>
              <a:rPr lang="zh-CN" altLang="en-US" sz="2800" b="1" smtClean="0"/>
              <a:t>和内外相关子查询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5688013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1.查询选修了</a:t>
            </a:r>
            <a:r>
              <a:rPr lang="en-US" altLang="zh-CN" sz="2400" b="1" smtClean="0">
                <a:solidFill>
                  <a:srgbClr val="000099"/>
                </a:solidFill>
              </a:rPr>
              <a:t>A</a:t>
            </a:r>
            <a:r>
              <a:rPr lang="zh-CN" altLang="en-US" sz="2400" b="1" smtClean="0">
                <a:solidFill>
                  <a:srgbClr val="000099"/>
                </a:solidFill>
              </a:rPr>
              <a:t>课程的学生姓名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Select sname from student  where sno  in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	    (select sno from sc where cno = ‘A’)</a:t>
            </a:r>
          </a:p>
          <a:p>
            <a:pPr eaLnBrk="1" hangingPunct="1">
              <a:lnSpc>
                <a:spcPct val="120000"/>
              </a:lnSpc>
              <a:spcAft>
                <a:spcPct val="50000"/>
              </a:spcAft>
              <a:buFontTx/>
              <a:buNone/>
            </a:pPr>
            <a:r>
              <a:rPr lang="zh-CN" altLang="en-US" sz="2000" b="1" smtClean="0">
                <a:solidFill>
                  <a:srgbClr val="FF0000"/>
                </a:solidFill>
              </a:rPr>
              <a:t>（内外层无关的子查询）</a:t>
            </a:r>
            <a:endParaRPr lang="en-US" altLang="zh-CN" sz="2000" b="1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Select sname from student, sc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  where student.sno = sc.sno and cno = ‘A’</a:t>
            </a:r>
          </a:p>
          <a:p>
            <a:pPr eaLnBrk="1" hangingPunct="1">
              <a:lnSpc>
                <a:spcPct val="120000"/>
              </a:lnSpc>
              <a:spcAft>
                <a:spcPct val="50000"/>
              </a:spcAft>
              <a:buFontTx/>
              <a:buNone/>
            </a:pPr>
            <a:r>
              <a:rPr lang="zh-CN" altLang="en-US" sz="2000" b="1" smtClean="0">
                <a:solidFill>
                  <a:srgbClr val="FF0000"/>
                </a:solidFill>
              </a:rPr>
              <a:t>（连接查询）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Select sname from student where exists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(select * from sc where cno = ‘A’ and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 b="1" smtClean="0"/>
              <a:t>                                        sno = student.sno)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FF0000"/>
                </a:solidFill>
              </a:rPr>
              <a:t>（内外层相关的子查询）</a:t>
            </a:r>
            <a:endParaRPr lang="zh-CN" altLang="en-US" sz="2400" b="1" smtClean="0">
              <a:solidFill>
                <a:srgbClr val="FF0000"/>
              </a:solidFill>
            </a:endParaRPr>
          </a:p>
        </p:txBody>
      </p:sp>
      <p:graphicFrame>
        <p:nvGraphicFramePr>
          <p:cNvPr id="71802" name="Group 122"/>
          <p:cNvGraphicFramePr>
            <a:graphicFrameLocks noGrp="1"/>
          </p:cNvGraphicFramePr>
          <p:nvPr/>
        </p:nvGraphicFramePr>
        <p:xfrm>
          <a:off x="6804025" y="333375"/>
          <a:ext cx="1944688" cy="2286000"/>
        </p:xfrm>
        <a:graphic>
          <a:graphicData uri="http://schemas.openxmlformats.org/drawingml/2006/table">
            <a:tbl>
              <a:tblPr/>
              <a:tblGrid>
                <a:gridCol w="715963"/>
                <a:gridCol w="1228725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QW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810" name="Group 130"/>
          <p:cNvGraphicFramePr>
            <a:graphicFrameLocks noGrp="1"/>
          </p:cNvGraphicFramePr>
          <p:nvPr/>
        </p:nvGraphicFramePr>
        <p:xfrm>
          <a:off x="6221413" y="3276600"/>
          <a:ext cx="2743200" cy="3208338"/>
        </p:xfrm>
        <a:graphic>
          <a:graphicData uri="http://schemas.openxmlformats.org/drawingml/2006/table">
            <a:tbl>
              <a:tblPr/>
              <a:tblGrid>
                <a:gridCol w="965200"/>
                <a:gridCol w="787400"/>
                <a:gridCol w="9906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003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8986" y="92918"/>
            <a:ext cx="4368998" cy="6648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CREATE DATABASE Sales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ON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PRIMARY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SPri1_dat,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'D:\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Sales\SPri1dat.mdf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15% ),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SPri2_dat,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'D:\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Sales\SPri2dt.ndf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15% ),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FILEGROUP SalesGroup1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SGrp1Fi1_dat,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'D:\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Sales\SG1Fi1dt.ndf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5 ),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SGrp1Fi2_dat,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'D:\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Sales\SG1Fi2dt.ndf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5 ),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0" y="2032615"/>
            <a:ext cx="4464496" cy="4708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FILEGROUP SalesGroup2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SGrp2Fi1_dat,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‘E:\Sales\SG2Fi1dt.ndf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5 ),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SGrp2Fi2_dat,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‘E:\Sales\SG2Fi2dt.ndf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10,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50,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5 )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LOG 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(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 = </a:t>
            </a:r>
            <a:r>
              <a:rPr lang="en-US" altLang="zh-CN" sz="1800" dirty="0" err="1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Sales_log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FILENAME = </a:t>
            </a:r>
            <a:r>
              <a:rPr lang="en-US" altLang="zh-CN" sz="1800" dirty="0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‘F:\Sales\</a:t>
            </a:r>
            <a:r>
              <a:rPr lang="en-US" altLang="zh-CN" sz="1800" dirty="0" err="1" smtClean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salelog.ldf</a:t>
            </a:r>
            <a:r>
              <a:rPr lang="en-US" altLang="zh-CN" sz="1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',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SIZE = 5MB,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MAXSIZE = 25MB,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18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FILEGROWTH = 5MB );</a:t>
            </a:r>
            <a:endParaRPr lang="en-US" altLang="zh-CN" sz="1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0" y="332656"/>
            <a:ext cx="4464496" cy="108012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  包含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个文件组，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个主要</a:t>
            </a:r>
            <a:r>
              <a:rPr lang="zh-CN" altLang="en-US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文件、多个次要</a:t>
            </a:r>
            <a:r>
              <a:rPr lang="zh-CN" altLang="en-US" sz="2000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文件、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个日志文件</a:t>
            </a:r>
            <a:r>
              <a:rPr lang="en-US" altLang="zh-CN" sz="2000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60350"/>
            <a:ext cx="8569325" cy="6408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smtClean="0"/>
              <a:t>2. 查询未选修</a:t>
            </a:r>
            <a:r>
              <a:rPr lang="en-US" altLang="zh-CN" sz="2400" b="1" smtClean="0"/>
              <a:t>A</a:t>
            </a:r>
            <a:r>
              <a:rPr lang="zh-CN" altLang="en-US" sz="2400" b="1" smtClean="0"/>
              <a:t>课程的学生姓名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Select sname from student  where sno not  in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	                                (select sno from sc where cno = ‘A’)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Select sname from student where  not exists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 (select * from sc where cno = ‘A’ and  sno = student.sno)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3. </a:t>
            </a:r>
            <a:r>
              <a:rPr lang="zh-CN" altLang="en-US" sz="2400" b="1" smtClean="0"/>
              <a:t>查询每个同学高于自己平均成绩的课程编号和成绩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select sno, cno, grade  from sc  where grade &gt; avg(grade)   --</a:t>
            </a:r>
            <a:r>
              <a:rPr lang="zh-CN" altLang="en-US" sz="2400" b="1" smtClean="0">
                <a:solidFill>
                  <a:srgbClr val="FF0000"/>
                </a:solidFill>
              </a:rPr>
              <a:t>错误</a:t>
            </a:r>
            <a:r>
              <a:rPr lang="en-US" altLang="zh-CN" sz="2400" b="1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select sno, cno, grade  from sc x  where x.grade &gt;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smtClean="0"/>
              <a:t>    (select avg(grade) from sc y where y.sno=x.sno)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15888"/>
            <a:ext cx="8856662" cy="2795587"/>
          </a:xfrm>
        </p:spPr>
        <p:txBody>
          <a:bodyPr anchor="ctr"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、查询选修全部课程的学生姓名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Select sname from student where  not exists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	(select * from course where not exists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		(select * from sc where cno = course.cno and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                                                    sno = student.sno))</a:t>
            </a:r>
          </a:p>
        </p:txBody>
      </p:sp>
      <p:graphicFrame>
        <p:nvGraphicFramePr>
          <p:cNvPr id="3" name="Group 201"/>
          <p:cNvGraphicFramePr>
            <a:graphicFrameLocks/>
          </p:cNvGraphicFramePr>
          <p:nvPr/>
        </p:nvGraphicFramePr>
        <p:xfrm>
          <a:off x="323850" y="3113088"/>
          <a:ext cx="2370138" cy="1828800"/>
        </p:xfrm>
        <a:graphic>
          <a:graphicData uri="http://schemas.openxmlformats.org/drawingml/2006/table">
            <a:tbl>
              <a:tblPr/>
              <a:tblGrid>
                <a:gridCol w="1343806"/>
                <a:gridCol w="1026332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7" marR="91417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</a:p>
                  </a:txBody>
                  <a:tcPr marL="91417" marR="91417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17" marR="91417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宋杰</a:t>
                      </a:r>
                    </a:p>
                  </a:txBody>
                  <a:tcPr marL="91417" marR="91417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7" marR="91417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武潭</a:t>
                      </a:r>
                    </a:p>
                  </a:txBody>
                  <a:tcPr marL="91417" marR="91417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17" marR="91417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李丽</a:t>
                      </a:r>
                    </a:p>
                  </a:txBody>
                  <a:tcPr marL="91417" marR="91417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17" marR="91417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凯林</a:t>
                      </a:r>
                    </a:p>
                  </a:txBody>
                  <a:tcPr marL="91417" marR="91417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212"/>
          <p:cNvGraphicFramePr>
            <a:graphicFrameLocks/>
          </p:cNvGraphicFramePr>
          <p:nvPr/>
        </p:nvGraphicFramePr>
        <p:xfrm>
          <a:off x="3276600" y="3243263"/>
          <a:ext cx="2303463" cy="1481136"/>
        </p:xfrm>
        <a:graphic>
          <a:graphicData uri="http://schemas.openxmlformats.org/drawingml/2006/table">
            <a:tbl>
              <a:tblPr/>
              <a:tblGrid>
                <a:gridCol w="883323"/>
                <a:gridCol w="1420140"/>
              </a:tblGrid>
              <a:tr h="3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6" marR="91416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Ccredit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6" marR="91416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16" marR="91416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</a:p>
                  </a:txBody>
                  <a:tcPr marL="91416" marR="91416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6" marR="91416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16" marR="91416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16" marR="91416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16" marR="91416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97"/>
          <p:cNvGraphicFramePr>
            <a:graphicFrameLocks/>
          </p:cNvGraphicFramePr>
          <p:nvPr/>
        </p:nvGraphicFramePr>
        <p:xfrm>
          <a:off x="6156325" y="3084513"/>
          <a:ext cx="2592388" cy="1828800"/>
        </p:xfrm>
        <a:graphic>
          <a:graphicData uri="http://schemas.openxmlformats.org/drawingml/2006/table">
            <a:tbl>
              <a:tblPr/>
              <a:tblGrid>
                <a:gridCol w="1395695"/>
                <a:gridCol w="1196693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7" marR="91417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</a:p>
                  </a:txBody>
                  <a:tcPr marL="91417" marR="91417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17" marR="91417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7" marR="91417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7" marR="91417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17" marR="91417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7" marR="91417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7" marR="91417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7" marR="91417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17" marR="91417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52" name="Rectangle 3"/>
          <p:cNvSpPr txBox="1">
            <a:spLocks noChangeArrowheads="1"/>
          </p:cNvSpPr>
          <p:nvPr/>
        </p:nvSpPr>
        <p:spPr bwMode="auto">
          <a:xfrm>
            <a:off x="179388" y="5157788"/>
            <a:ext cx="8856662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查询逻辑</a:t>
            </a:r>
            <a:endParaRPr kumimoji="0" lang="en-US" altLang="zh-CN" sz="2200" b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指定一个学生</a:t>
            </a:r>
            <a:r>
              <a:rPr kumimoji="0" lang="en-US" altLang="zh-CN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		  </a:t>
            </a:r>
            <a:r>
              <a:rPr kumimoji="0" lang="zh-CN" altLang="en-US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存在一门课程，</a:t>
            </a:r>
            <a:r>
              <a:rPr kumimoji="0" lang="en-US" altLang="zh-CN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	   </a:t>
            </a:r>
            <a:r>
              <a:rPr kumimoji="0" lang="zh-CN" altLang="en-US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该学生没有选修该课程</a:t>
            </a:r>
            <a:endParaRPr kumimoji="0" lang="en-US" altLang="zh-CN" sz="2200" b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                              </a:t>
            </a:r>
            <a:r>
              <a:rPr kumimoji="0" lang="zh-CN" altLang="en-US" sz="2200" b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不存在这样的课程，则符合条件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15888"/>
            <a:ext cx="8856662" cy="279558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、查询选修全部课程的学生姓名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Select sname from student where  not exists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	(select * from course where not exists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		(select * from sc where cno = course.cno and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                                                    sno = student.sno))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指定一名学生, 在</a:t>
            </a:r>
            <a:r>
              <a:rPr lang="en-US" altLang="zh-CN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course</a:t>
            </a:r>
            <a:r>
              <a:rPr lang="zh-CN" altLang="en-US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en-US" sz="2200" b="1" u="sng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不存在</a:t>
            </a:r>
            <a:r>
              <a:rPr lang="zh-CN" altLang="en-US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这样的课程：表</a:t>
            </a:r>
            <a:r>
              <a:rPr lang="en-US" altLang="zh-CN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sc</a:t>
            </a:r>
            <a:r>
              <a:rPr lang="zh-CN" altLang="en-US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en-US" sz="2200" b="1" u="sng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zh-CN" altLang="en-US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该学生选修此课程的记录，则该学生满足查询条件</a:t>
            </a:r>
            <a:r>
              <a:rPr lang="zh-CN" altLang="en-US" sz="2200" smtClean="0">
                <a:latin typeface="微软雅黑" pitchFamily="34" charset="-122"/>
                <a:ea typeface="微软雅黑" pitchFamily="34" charset="-122"/>
              </a:rPr>
              <a:t>]</a:t>
            </a:r>
          </a:p>
        </p:txBody>
      </p:sp>
      <p:graphicFrame>
        <p:nvGraphicFramePr>
          <p:cNvPr id="3" name="Group 201"/>
          <p:cNvGraphicFramePr>
            <a:graphicFrameLocks/>
          </p:cNvGraphicFramePr>
          <p:nvPr/>
        </p:nvGraphicFramePr>
        <p:xfrm>
          <a:off x="323850" y="3113088"/>
          <a:ext cx="4032251" cy="1828800"/>
        </p:xfrm>
        <a:graphic>
          <a:graphicData uri="http://schemas.openxmlformats.org/drawingml/2006/table">
            <a:tbl>
              <a:tblPr/>
              <a:tblGrid>
                <a:gridCol w="1344083"/>
                <a:gridCol w="1026543"/>
                <a:gridCol w="737567"/>
                <a:gridCol w="924058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Ssex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36" marR="9143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宋杰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36" marR="9143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武潭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36" marR="9143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李丽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36" marR="91436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凯林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</a:p>
                  </a:txBody>
                  <a:tcPr marL="91436" marR="91436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212"/>
          <p:cNvGraphicFramePr>
            <a:graphicFrameLocks/>
          </p:cNvGraphicFramePr>
          <p:nvPr/>
        </p:nvGraphicFramePr>
        <p:xfrm>
          <a:off x="323850" y="5187950"/>
          <a:ext cx="4032251" cy="1481140"/>
        </p:xfrm>
        <a:graphic>
          <a:graphicData uri="http://schemas.openxmlformats.org/drawingml/2006/table">
            <a:tbl>
              <a:tblPr/>
              <a:tblGrid>
                <a:gridCol w="1102149"/>
                <a:gridCol w="1158151"/>
                <a:gridCol w="1771951"/>
              </a:tblGrid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5" marR="91435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Cpno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Ccredit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35" marR="91435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8002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35" marR="91435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9001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35" marR="91435"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35" marR="91435"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97"/>
          <p:cNvGraphicFramePr>
            <a:graphicFrameLocks/>
          </p:cNvGraphicFramePr>
          <p:nvPr/>
        </p:nvGraphicFramePr>
        <p:xfrm>
          <a:off x="4932363" y="3084513"/>
          <a:ext cx="3743325" cy="3657600"/>
        </p:xfrm>
        <a:graphic>
          <a:graphicData uri="http://schemas.openxmlformats.org/drawingml/2006/table">
            <a:tbl>
              <a:tblPr/>
              <a:tblGrid>
                <a:gridCol w="1466136"/>
                <a:gridCol w="1084004"/>
                <a:gridCol w="1193185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Grade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13" marR="91413"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91413" marR="91413"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Grp="1" noChangeArrowheads="1"/>
          </p:cNvSpPr>
          <p:nvPr>
            <p:ph idx="1"/>
          </p:nvPr>
        </p:nvSpPr>
        <p:spPr>
          <a:xfrm>
            <a:off x="354013" y="615950"/>
            <a:ext cx="8610600" cy="5116513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5</a:t>
            </a:r>
            <a:r>
              <a:rPr lang="zh-CN" altLang="en-US" sz="2400" b="1" smtClean="0"/>
              <a:t>、查询至少选修了</a:t>
            </a:r>
            <a:r>
              <a:rPr lang="en-US" altLang="zh-CN" sz="2400" b="1" smtClean="0"/>
              <a:t>101</a:t>
            </a:r>
            <a:r>
              <a:rPr lang="zh-CN" altLang="en-US" sz="2400" b="1" smtClean="0"/>
              <a:t>号学生选修的全部课程的学生姓名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Select sname from student where  not exists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	(select * from sc scy where scy.sno = ‘101’ and not exists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        	(select * from sc scz  where scz.cno = scy.cno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                                                           scz.sno = student.sno))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指定一名学生甲：</a:t>
            </a:r>
          </a:p>
          <a:p>
            <a:pPr marL="268288" lvl="1" indent="-268288" eaLnBrk="1" hangingPunct="1">
              <a:spcBef>
                <a:spcPct val="0"/>
              </a:spcBef>
            </a:pP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Sc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中有一条选课记录（课号为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A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）：它是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001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的选课记录，但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SC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中却</a:t>
            </a:r>
            <a:r>
              <a:rPr lang="zh-CN" altLang="en-US" sz="2400" b="1" u="sng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没有甲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同学选修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A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课程的记录。</a:t>
            </a:r>
            <a:endParaRPr lang="zh-CN" altLang="en-US" sz="2400" b="1" smtClean="0"/>
          </a:p>
          <a:p>
            <a:pPr marL="268288" lvl="1" indent="-268288" eaLnBrk="1" hangingPunct="1">
              <a:spcBef>
                <a:spcPct val="0"/>
              </a:spcBef>
            </a:pPr>
            <a:endParaRPr lang="en-US" altLang="zh-CN" sz="2400" b="1" smtClean="0">
              <a:solidFill>
                <a:srgbClr val="FF0066"/>
              </a:solidFill>
              <a:latin typeface="华文楷体" pitchFamily="2" charset="-122"/>
              <a:ea typeface="华文楷体" pitchFamily="2" charset="-122"/>
            </a:endParaRPr>
          </a:p>
          <a:p>
            <a:pPr marL="268288" lvl="1" indent="-268288" eaLnBrk="1" hangingPunct="1">
              <a:spcBef>
                <a:spcPct val="0"/>
              </a:spcBef>
            </a:pP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Sc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没有任何一条选课记录（课号为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A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）：它是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001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的选课记录，但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SC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中却</a:t>
            </a:r>
            <a:r>
              <a:rPr lang="zh-CN" altLang="en-US" sz="2400" b="1" u="sng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没有甲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同学选修</a:t>
            </a:r>
            <a:r>
              <a:rPr lang="en-US" altLang="zh-CN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A</a:t>
            </a:r>
            <a:r>
              <a:rPr lang="zh-CN" altLang="en-US" sz="2400" b="1" smtClean="0">
                <a:solidFill>
                  <a:srgbClr val="FF0066"/>
                </a:solidFill>
                <a:latin typeface="华文楷体" pitchFamily="2" charset="-122"/>
                <a:ea typeface="华文楷体" pitchFamily="2" charset="-122"/>
              </a:rPr>
              <a:t>课程的记录。</a:t>
            </a:r>
            <a:endParaRPr lang="zh-CN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471488"/>
            <a:ext cx="8610600" cy="2165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5</a:t>
            </a:r>
            <a:r>
              <a:rPr lang="zh-CN" altLang="en-US" sz="2400" b="1" smtClean="0"/>
              <a:t>、查询至少选修了</a:t>
            </a:r>
            <a:r>
              <a:rPr lang="en-US" altLang="zh-CN" sz="2400" b="1" smtClean="0"/>
              <a:t>101</a:t>
            </a:r>
            <a:r>
              <a:rPr lang="zh-CN" altLang="en-US" sz="2400" b="1" smtClean="0"/>
              <a:t>号学生选修的全部课程的学生姓名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Select sname from student where  not exists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	(select * from sc scy where scy.sno = ‘101’ and not exists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        	(select * from sc scz  where scz.cno = scy.cno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smtClean="0"/>
              <a:t>                                                           scz.sno = student.sno))</a:t>
            </a:r>
          </a:p>
        </p:txBody>
      </p:sp>
      <p:graphicFrame>
        <p:nvGraphicFramePr>
          <p:cNvPr id="3" name="Group 201"/>
          <p:cNvGraphicFramePr>
            <a:graphicFrameLocks/>
          </p:cNvGraphicFramePr>
          <p:nvPr/>
        </p:nvGraphicFramePr>
        <p:xfrm>
          <a:off x="107950" y="4581525"/>
          <a:ext cx="3168650" cy="1800225"/>
        </p:xfrm>
        <a:graphic>
          <a:graphicData uri="http://schemas.openxmlformats.org/drawingml/2006/table">
            <a:tbl>
              <a:tblPr/>
              <a:tblGrid>
                <a:gridCol w="864177"/>
                <a:gridCol w="864177"/>
                <a:gridCol w="648133"/>
                <a:gridCol w="792163"/>
              </a:tblGrid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9" marR="91449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Sname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Ssex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Sdept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49" marR="91449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宋杰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9" marR="91449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武潭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49" marR="91449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李丽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9" marR="91449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凯林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</a:p>
                  </a:txBody>
                  <a:tcPr marL="91449" marR="91449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97"/>
          <p:cNvGraphicFramePr>
            <a:graphicFrameLocks/>
          </p:cNvGraphicFramePr>
          <p:nvPr/>
        </p:nvGraphicFramePr>
        <p:xfrm>
          <a:off x="6372225" y="3084513"/>
          <a:ext cx="2592388" cy="3441700"/>
        </p:xfrm>
        <a:graphic>
          <a:graphicData uri="http://schemas.openxmlformats.org/drawingml/2006/table">
            <a:tbl>
              <a:tblPr/>
              <a:tblGrid>
                <a:gridCol w="864129"/>
                <a:gridCol w="664715"/>
                <a:gridCol w="1063544"/>
              </a:tblGrid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Grade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21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97"/>
          <p:cNvGraphicFramePr>
            <a:graphicFrameLocks/>
          </p:cNvGraphicFramePr>
          <p:nvPr/>
        </p:nvGraphicFramePr>
        <p:xfrm>
          <a:off x="3492500" y="3084513"/>
          <a:ext cx="2592388" cy="3441700"/>
        </p:xfrm>
        <a:graphic>
          <a:graphicData uri="http://schemas.openxmlformats.org/drawingml/2006/table">
            <a:tbl>
              <a:tblPr/>
              <a:tblGrid>
                <a:gridCol w="936140"/>
                <a:gridCol w="792119"/>
                <a:gridCol w="864129"/>
              </a:tblGrid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Sno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Cno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Grade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82102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82103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69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90101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91" name="矩形 1"/>
          <p:cNvSpPr>
            <a:spLocks noChangeArrowheads="1"/>
          </p:cNvSpPr>
          <p:nvPr/>
        </p:nvSpPr>
        <p:spPr bwMode="auto">
          <a:xfrm>
            <a:off x="2843213" y="2852738"/>
            <a:ext cx="5953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altLang="zh-CN" sz="2400">
                <a:latin typeface="Times New Roman" pitchFamily="18" charset="0"/>
              </a:rPr>
              <a:t>scy</a:t>
            </a: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88192" name="矩形 7"/>
          <p:cNvSpPr>
            <a:spLocks noChangeArrowheads="1"/>
          </p:cNvSpPr>
          <p:nvPr/>
        </p:nvSpPr>
        <p:spPr bwMode="auto">
          <a:xfrm>
            <a:off x="8369300" y="2492375"/>
            <a:ext cx="5778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altLang="zh-CN" sz="2400">
                <a:latin typeface="Times New Roman" pitchFamily="18" charset="0"/>
              </a:rPr>
              <a:t>scz</a:t>
            </a:r>
            <a:endParaRPr lang="zh-CN" alt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497887" cy="504825"/>
          </a:xfrm>
          <a:noFill/>
        </p:spPr>
        <p:txBody>
          <a:bodyPr/>
          <a:lstStyle/>
          <a:p>
            <a:pPr algn="l" eaLnBrk="1" hangingPunct="1"/>
            <a:r>
              <a:rPr lang="zh-CN" altLang="en-US" sz="4000" b="1" smtClean="0"/>
              <a:t>3.3.4 集合查询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981075"/>
            <a:ext cx="8640762" cy="568801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u="sng" smtClean="0">
                <a:solidFill>
                  <a:srgbClr val="CC3300"/>
                </a:solidFill>
              </a:rPr>
              <a:t>1. 集合的并：</a:t>
            </a:r>
            <a:r>
              <a:rPr lang="en-US" altLang="zh-CN" sz="2200" b="1" u="sng" smtClean="0">
                <a:solidFill>
                  <a:srgbClr val="CC3300"/>
                </a:solidFill>
              </a:rPr>
              <a:t>union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smtClean="0"/>
              <a:t> </a:t>
            </a:r>
            <a:r>
              <a:rPr lang="en-US" altLang="zh-CN" sz="2200" b="1" smtClean="0"/>
              <a:t>(1) </a:t>
            </a:r>
            <a:r>
              <a:rPr lang="zh-CN" altLang="en-US" sz="2200" b="1" smtClean="0"/>
              <a:t>例：查询平均成绩&gt;90，或者当过两次以上三好学生的同学学号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/>
              <a:t> Select  sno from  sc  group  by sno  having avg(grade) &gt; 90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/>
              <a:t> Union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/>
              <a:t> Select sno from Excellent_stu </a:t>
            </a:r>
            <a:r>
              <a:rPr lang="zh-CN" altLang="en-US" sz="2200" b="1" smtClean="0"/>
              <a:t> </a:t>
            </a:r>
            <a:r>
              <a:rPr lang="en-US" altLang="zh-CN" sz="2200" b="1" smtClean="0"/>
              <a:t>group by sno  hanving count(*) &gt;= 2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i="1" smtClean="0">
                <a:solidFill>
                  <a:srgbClr val="FF0066"/>
                </a:solidFill>
              </a:rPr>
              <a:t>注： </a:t>
            </a:r>
            <a:r>
              <a:rPr lang="en-US" altLang="zh-CN" sz="2200" b="1" i="1" smtClean="0">
                <a:solidFill>
                  <a:srgbClr val="FF0066"/>
                </a:solidFill>
              </a:rPr>
              <a:t>Excellent_stu (sno, yy, mm, excellent_level, note) 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zh-CN" sz="2200" b="1" smtClean="0"/>
              <a:t>(2) select   sno, sname  from  student where sdept = ‘IS’ 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zh-CN" sz="2200" b="1" smtClean="0"/>
              <a:t>     Union  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zh-CN" sz="2200" b="1" smtClean="0"/>
              <a:t>    select  sno, sname from student  where sage &lt;= 19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zh-CN" sz="2200" b="1" smtClean="0"/>
              <a:t>union </a:t>
            </a:r>
            <a:r>
              <a:rPr lang="zh-CN" altLang="en-US" sz="2200" b="1" smtClean="0"/>
              <a:t>：自动去掉重复元组</a:t>
            </a:r>
          </a:p>
          <a:p>
            <a:pPr eaLnBrk="1" hangingPunct="1">
              <a:lnSpc>
                <a:spcPct val="120000"/>
              </a:lnSpc>
              <a:buFont typeface="Arial" charset="0"/>
              <a:buNone/>
            </a:pPr>
            <a:r>
              <a:rPr lang="en-US" altLang="zh-CN" sz="2200" b="1" smtClean="0"/>
              <a:t>union all</a:t>
            </a:r>
            <a:r>
              <a:rPr lang="zh-CN" altLang="en-US" sz="2200" b="1" smtClean="0"/>
              <a:t>：保留重复元组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5888"/>
            <a:ext cx="8820150" cy="5905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400" b="1" u="sng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u="sng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集合的交：</a:t>
            </a:r>
            <a:r>
              <a:rPr lang="en-US" altLang="zh-CN" sz="2400" b="1" u="sng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intersect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）查询平均成绩&gt;90，且当过两次以上三好学生的同学学号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group  by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having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(grade) &gt; 90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intersect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Excellent_stu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group by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hanving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count(*) &gt;= 2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）查询既选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又选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课程的同学的学号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‘a’</a:t>
            </a:r>
          </a:p>
          <a:p>
            <a:pPr marL="400050" lvl="1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intersect</a:t>
            </a:r>
          </a:p>
          <a:p>
            <a:pPr marL="400050" lvl="1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‘b’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lang="en-US" altLang="zh-CN" sz="2000" b="1" dirty="0" err="1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( ‘a’, ‘b’)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‘a’ and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  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(select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from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where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cno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‘b’)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403225"/>
            <a:ext cx="8640763" cy="54737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集合的差：</a:t>
            </a:r>
            <a:r>
              <a:rPr lang="en-US" altLang="zh-CN" sz="24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except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(1)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查询选修了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课程，但未选修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课程的同学的学号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sno from sc where cno = ‘a’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except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select sno from sc where cno = ‘b’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(2)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sno from sc where cno = ‘a’ and sno not in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(select sno from sc where cno = ‘b’)</a:t>
            </a: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7620000" cy="719137"/>
          </a:xfrm>
        </p:spPr>
        <p:txBody>
          <a:bodyPr/>
          <a:lstStyle/>
          <a:p>
            <a:pPr algn="l" eaLnBrk="1" hangingPunct="1"/>
            <a:r>
              <a:rPr lang="en-US" altLang="zh-CN" sz="4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3.3.5 </a:t>
            </a:r>
            <a:r>
              <a:rPr lang="zh-CN" altLang="en-US" sz="4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利用内置函数生成数据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052513"/>
            <a:ext cx="8713787" cy="57610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一、集函数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二、算术函数</a:t>
            </a:r>
            <a:endParaRPr lang="en-US" altLang="zh-CN" sz="20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Ceiling(n):    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进位取整（返回大于或者等于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的最小整数）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Floor ( n 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  取整 （返回小于或者是等于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的最大整数）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round(m,n)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：四舍五入，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是保留的小数位数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Abs ( n )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   取绝对值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Sign ( n )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  返回正负符号信息（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n&gt;0,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n=0,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n&lt;0,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Rand ( ) 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  返回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0-1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之间的一个随机数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三、转换函数</a:t>
            </a:r>
            <a:endParaRPr lang="en-US" altLang="zh-CN" sz="20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select O_ID,  convert(varchar(4), datepart(YY, O_DATE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)) +‘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’ +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                     convert(varchar(2), datepart(MM, O_DATE )) +‘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’ +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                     convert(varchar(2), datepart(DD, O_DATE )) +‘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’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 from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订单表 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88913"/>
            <a:ext cx="8713787" cy="6408737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zh-CN" altLang="en-US" sz="3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四、字符串函数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ASCII(character_expression)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：返回最左端字符的 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码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Lower(character_expression)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将字符串转换为小写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Upper(character_expression)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将字符串转换为大写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Ltrim(character_expression)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截断字符串左端空格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Rtrim(character_expression)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截断字符串右端空格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Len (string_expression 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    返回字符串长度，不包含尾部空格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SubString(expression, start, length)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取子串</a:t>
            </a:r>
            <a:endParaRPr lang="en-US" altLang="zh-CN" sz="2000" smtClean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Replace(string_expressio1, string_expression2, string_expression3)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 用第三个子串替换第一个子串中出现的第二个子串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substring(sno, 6, 2), sname  from student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substring(‘abcdefg’, 3, 2)    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返回：‘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cd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’</a:t>
            </a:r>
            <a:endParaRPr lang="en-US" altLang="zh-CN" sz="20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Select Replace(‘abcdefg’,‘fg’,‘yyyy’)   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返回“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abcdeyyyy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en-US" altLang="zh-CN" sz="20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7620000" cy="744538"/>
          </a:xfrm>
        </p:spPr>
        <p:txBody>
          <a:bodyPr/>
          <a:lstStyle/>
          <a:p>
            <a:pPr algn="l" eaLnBrk="1" hangingPunct="1"/>
            <a:r>
              <a:rPr lang="zh-CN" altLang="en-US" sz="3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二、定义架构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196975"/>
            <a:ext cx="8856663" cy="23764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模式或架构（</a:t>
            </a:r>
            <a:r>
              <a:rPr lang="en-US" altLang="zh-CN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Schema</a:t>
            </a:r>
            <a:r>
              <a:rPr lang="zh-CN" altLang="en-US" sz="2400" b="1" dirty="0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逻辑地将数据库对象（关系表、存储过程、视图等）分类的容器。类似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. NET Framework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类库里的命名空间 </a:t>
            </a:r>
          </a:p>
        </p:txBody>
      </p:sp>
      <p:pic>
        <p:nvPicPr>
          <p:cNvPr id="10244" name="Picture 5" descr="214224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852738"/>
            <a:ext cx="8135938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188913"/>
            <a:ext cx="8713787" cy="62642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五、日期时间串函数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getdate()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：返回当前系统日期和时间。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DateAdd (datepart , number, date)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DateDiff (datepart , startdate , enddate)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：返回时间差</a:t>
            </a:r>
            <a:endParaRPr lang="en-US" altLang="zh-CN" sz="20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DatePart (datepart , date)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例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(1) </a:t>
            </a:r>
            <a:r>
              <a:rPr lang="en-US" altLang="zh-CN" sz="2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select dateadd(DD, 35, getdate())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返回值：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2017-11-20 13:24:02.890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(2)</a:t>
            </a:r>
            <a:r>
              <a:rPr lang="en-US" altLang="zh-CN" sz="2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Select datediff(DD, '2017-08-01', getdate())     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返回值：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76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(3) </a:t>
            </a:r>
            <a:r>
              <a:rPr lang="en-US" altLang="zh-CN" sz="20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select datepart(MM, getdate()) 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            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返回值：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10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(4) select book_id, getdate(), dateadd(dd, 30, getdate())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 from book  where book_name=“abc”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(5) Select sno, sname, datediff(YY, Sbirthday, getdate())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 from student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41438"/>
            <a:ext cx="868680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SELECT  [ ALL 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| DISTINCT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]  &lt;目标列表达式&gt;  [别名]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				             [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&lt;目标列表达式&gt;  [别名] ] …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FROM &lt;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表名或视图名&gt; [别名]  [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, &lt;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表名或视图名&gt; [别名]]…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[WHERE   &lt;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条件表达式&gt;]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ORDER BY 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子句]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GROUP BY 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子句]</a:t>
            </a:r>
            <a:endParaRPr lang="en-US" altLang="zh-CN" sz="20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…….</a:t>
            </a:r>
            <a:endParaRPr lang="zh-CN" altLang="en-US" sz="2000" b="1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457200" y="381000"/>
            <a:ext cx="800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en-US" altLang="zh-CN" sz="2000"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250825" y="333375"/>
            <a:ext cx="7848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4400" b="0">
                <a:latin typeface="微软雅黑" pitchFamily="34" charset="-122"/>
                <a:ea typeface="微软雅黑" pitchFamily="34" charset="-122"/>
              </a:rPr>
              <a:t>3.3.6 select </a:t>
            </a:r>
            <a:r>
              <a:rPr lang="zh-CN" altLang="en-US" sz="4400" b="0">
                <a:latin typeface="微软雅黑" pitchFamily="34" charset="-122"/>
                <a:ea typeface="微软雅黑" pitchFamily="34" charset="-122"/>
              </a:rPr>
              <a:t>语句的一般格式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620000" cy="612775"/>
          </a:xfrm>
        </p:spPr>
        <p:txBody>
          <a:bodyPr/>
          <a:lstStyle/>
          <a:p>
            <a:pPr algn="l" eaLnBrk="1" hangingPunct="1"/>
            <a:r>
              <a:rPr lang="zh-CN" altLang="en-US" sz="4000" b="1" smtClean="0">
                <a:latin typeface="微软雅黑" pitchFamily="34" charset="-122"/>
                <a:ea typeface="微软雅黑" pitchFamily="34" charset="-122"/>
              </a:rPr>
              <a:t>3.4 数据更新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08050"/>
            <a:ext cx="8610600" cy="5761038"/>
          </a:xfrm>
        </p:spPr>
        <p:txBody>
          <a:bodyPr/>
          <a:lstStyle/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一、插入数据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1.插入单个元组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格式：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insert into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表名&gt;  </a:t>
            </a:r>
            <a:r>
              <a:rPr lang="zh-CN" altLang="en-US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[ </a:t>
            </a:r>
            <a:r>
              <a:rPr lang="en-US" altLang="zh-CN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&lt;属性列1&gt;  [</a:t>
            </a:r>
            <a:r>
              <a:rPr lang="en-US" altLang="zh-CN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&lt;属性列2&gt;] …</a:t>
            </a:r>
            <a:r>
              <a:rPr lang="en-US" altLang="zh-CN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22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]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values  (  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常量1&gt;    [，&lt;常量2&gt;   ] …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例：</a:t>
            </a: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insert into sc (sno,cno) values (‘001’, ‘A’)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      insert into sc (sno,cno,grade)  values (‘001’, ‘A’, 90)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en-US" altLang="zh-CN" sz="2200" smtClean="0">
                <a:latin typeface="微软雅黑" pitchFamily="34" charset="-122"/>
                <a:ea typeface="微软雅黑" pitchFamily="34" charset="-122"/>
              </a:rPr>
              <a:t>	insert into sc values (‘001’, ‘A’, 90)</a:t>
            </a:r>
          </a:p>
          <a:p>
            <a:pPr marL="533400" indent="-533400" eaLnBrk="1" hangingPunct="1">
              <a:lnSpc>
                <a:spcPct val="110000"/>
              </a:lnSpc>
            </a:pPr>
            <a:endParaRPr lang="zh-CN" altLang="en-US" sz="2200" smtClean="0">
              <a:latin typeface="微软雅黑" pitchFamily="34" charset="-122"/>
              <a:ea typeface="微软雅黑" pitchFamily="34" charset="-122"/>
            </a:endParaRPr>
          </a:p>
          <a:p>
            <a:pPr marL="533400" indent="-533400" eaLnBrk="1" hangingPunct="1">
              <a:lnSpc>
                <a:spcPct val="110000"/>
              </a:lnSpc>
            </a:pP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字段名列表包含全部字段时可省略，此时</a:t>
            </a: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values</a:t>
            </a: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部分要给出每个字段的取值；（顺序等同于</a:t>
            </a: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create bable</a:t>
            </a: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时的字段创建顺序）</a:t>
            </a:r>
            <a:endParaRPr lang="en-US" altLang="zh-CN" sz="22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533400" indent="-533400" eaLnBrk="1" hangingPunct="1">
              <a:lnSpc>
                <a:spcPct val="110000"/>
              </a:lnSpc>
            </a:pP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字段名列表只包含部分字段时，新纪录在没有列出的字段上取空值或缺省值。</a:t>
            </a:r>
            <a:r>
              <a:rPr lang="en-US" altLang="zh-CN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         </a:t>
            </a:r>
          </a:p>
          <a:p>
            <a:pPr marL="533400" indent="-533400" eaLnBrk="1" hangingPunct="1">
              <a:lnSpc>
                <a:spcPct val="110000"/>
              </a:lnSpc>
            </a:pP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注意字段名列表与值的对应（顺序，个数，类型）；</a:t>
            </a:r>
            <a:endParaRPr lang="en-US" altLang="zh-CN" sz="2200" b="1" smtClea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60350"/>
            <a:ext cx="8534400" cy="629285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u="sng" smtClean="0">
                <a:solidFill>
                  <a:srgbClr val="CC3300"/>
                </a:solidFill>
              </a:rPr>
              <a:t>2.   插入子查询结果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/>
              <a:t>格式：</a:t>
            </a:r>
            <a:r>
              <a:rPr lang="en-US" altLang="zh-CN" sz="2400" b="1" smtClean="0"/>
              <a:t>insert into &lt;</a:t>
            </a:r>
            <a:r>
              <a:rPr lang="zh-CN" altLang="en-US" sz="2400" b="1" smtClean="0"/>
              <a:t>表名&gt;  </a:t>
            </a:r>
            <a:r>
              <a:rPr lang="zh-CN" altLang="en-US" sz="2400" b="1" smtClean="0">
                <a:solidFill>
                  <a:srgbClr val="CC3300"/>
                </a:solidFill>
              </a:rPr>
              <a:t>[ </a:t>
            </a:r>
            <a:r>
              <a:rPr lang="en-US" altLang="zh-CN" sz="2400" b="1" smtClean="0">
                <a:solidFill>
                  <a:srgbClr val="CC3300"/>
                </a:solidFill>
              </a:rPr>
              <a:t>(</a:t>
            </a:r>
            <a:r>
              <a:rPr lang="zh-CN" altLang="en-US" sz="2400" b="1" smtClean="0">
                <a:solidFill>
                  <a:srgbClr val="CC3300"/>
                </a:solidFill>
              </a:rPr>
              <a:t>&lt;属性列1&gt;  [，&lt;属性列2&gt;] … </a:t>
            </a:r>
            <a:r>
              <a:rPr lang="en-US" altLang="zh-CN" sz="2400" b="1" smtClean="0">
                <a:solidFill>
                  <a:srgbClr val="CC3300"/>
                </a:solidFill>
              </a:rPr>
              <a:t>)</a:t>
            </a:r>
            <a:r>
              <a:rPr lang="zh-CN" altLang="en-US" sz="2400" b="1" smtClean="0">
                <a:solidFill>
                  <a:srgbClr val="CC3300"/>
                </a:solidFill>
              </a:rPr>
              <a:t>]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 b="1" smtClean="0"/>
              <a:t>		子查询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 b="1" smtClean="0"/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(1)  insert into sc (sno,cno)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         select sno , ‘A’  from student where sdept like ‘1608% 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(2)  insert into sc (sno,cno)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         select sno , ‘A’, null</a:t>
            </a:r>
            <a:r>
              <a:rPr lang="zh-CN" altLang="en-US" sz="2400" b="1" smtClean="0">
                <a:solidFill>
                  <a:srgbClr val="FF0000"/>
                </a:solidFill>
              </a:rPr>
              <a:t>  </a:t>
            </a:r>
            <a:r>
              <a:rPr lang="en-US" altLang="zh-CN" sz="2400" b="1" smtClean="0">
                <a:solidFill>
                  <a:srgbClr val="FF0000"/>
                </a:solidFill>
              </a:rPr>
              <a:t>from student where sdept like ‘1608% 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(3)  insert into deptment (deptname, stu_quantity)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smtClean="0"/>
              <a:t>         select sdept, count(*) from student group by sdept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altLang="zh-CN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88913"/>
            <a:ext cx="8534400" cy="64087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二、修改数据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1.基本格式：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update 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表名&gt;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                 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set 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列名1&gt; = &lt;表达式1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              [,&lt;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列名1&gt; = &lt;表达式1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&gt;]…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   where 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条件&gt;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200" b="1" u="sng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2.例：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update  student		    update student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set  sdept = ‘IS’	          set  sage = sage + 1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where sno =  ‘001’			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update sc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		        set grade = grade * 0.05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where cno = ‘A’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404813"/>
            <a:ext cx="8915400" cy="63007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3.带子查询的更新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将计算机系学生选修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课程的成绩变成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分制形式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update sc		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set  grade = grade*0.05  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where  cno = ‘A’ and		</a:t>
            </a:r>
            <a:endParaRPr lang="zh-CN" altLang="en-US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sno in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sno  from student  where sdept = ‘CS’)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     			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update  sc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set  grade = grade * 0.05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where  cno = ‘A’ and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‘CS’ =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(select  sdept from  student where  sno = sc.sno)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idx="1"/>
          </p:nvPr>
        </p:nvSpPr>
        <p:spPr>
          <a:xfrm>
            <a:off x="296863" y="260350"/>
            <a:ext cx="8739187" cy="62642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8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三、删除数据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1.格式：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表名&gt;  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where  &lt;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条件&gt;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2.例：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sc where cno =‘B’ and sno =‘001’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	      delete from sc where cno =‘B’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	      delete from sc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22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3.带子查询的删除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例：删除信息系统系张强同学的选课信息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sc  where sno in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(select sno  from student  where sdept = ‘IS’ and     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                                              sname =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张强’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delete from sc where ‘</a:t>
            </a: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张强’=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200" b="1" smtClean="0">
                <a:latin typeface="微软雅黑" pitchFamily="34" charset="-122"/>
                <a:ea typeface="微软雅黑" pitchFamily="34" charset="-122"/>
              </a:rPr>
              <a:t>        (</a:t>
            </a: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select sname  from student where sdept=‘IS’ and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200" b="1" smtClean="0">
                <a:latin typeface="微软雅黑" pitchFamily="34" charset="-122"/>
                <a:ea typeface="微软雅黑" pitchFamily="34" charset="-122"/>
              </a:rPr>
              <a:t>                                                                    sno=sc.sno)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88913"/>
            <a:ext cx="8713787" cy="64801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/>
              <a:t>将记录（‘</a:t>
            </a:r>
            <a:r>
              <a:rPr lang="en-US" altLang="zh-CN" sz="2400" b="1" smtClean="0"/>
              <a:t>001’</a:t>
            </a:r>
            <a:r>
              <a:rPr lang="zh-CN" altLang="en-US" sz="2400" b="1" smtClean="0"/>
              <a:t>，‘张三</a:t>
            </a:r>
            <a:r>
              <a:rPr lang="en-US" altLang="zh-CN" sz="2400" b="1" smtClean="0"/>
              <a:t>’</a:t>
            </a:r>
            <a:r>
              <a:rPr lang="zh-CN" altLang="en-US" sz="2400" b="1" smtClean="0"/>
              <a:t>，‘男‘）插入学生表。</a:t>
            </a:r>
          </a:p>
          <a:p>
            <a:pPr eaLnBrk="1" hangingPunct="1">
              <a:buFontTx/>
              <a:buNone/>
            </a:pPr>
            <a:r>
              <a:rPr lang="zh-CN" altLang="en-US" sz="2400" b="1" smtClean="0"/>
              <a:t>批量插入：信息系统系学生选修‘</a:t>
            </a:r>
            <a:r>
              <a:rPr lang="en-US" altLang="zh-CN" sz="2400" b="1" smtClean="0"/>
              <a:t>8001’</a:t>
            </a:r>
            <a:r>
              <a:rPr lang="zh-CN" altLang="en-US" sz="2400" b="1" smtClean="0"/>
              <a:t>课程的选课记录</a:t>
            </a:r>
          </a:p>
          <a:p>
            <a:pPr eaLnBrk="1" hangingPunct="1">
              <a:buFontTx/>
              <a:buNone/>
            </a:pPr>
            <a:r>
              <a:rPr lang="zh-CN" altLang="en-US" sz="2400" b="1" smtClean="0"/>
              <a:t>将信息系统系学生选修</a:t>
            </a:r>
            <a:r>
              <a:rPr lang="en-US" altLang="zh-CN" sz="2400" b="1" smtClean="0"/>
              <a:t>9001</a:t>
            </a:r>
            <a:r>
              <a:rPr lang="zh-CN" altLang="en-US" sz="2400" b="1" smtClean="0"/>
              <a:t>课程的成绩提高</a:t>
            </a:r>
            <a:r>
              <a:rPr lang="en-US" altLang="zh-CN" sz="2400" b="1" smtClean="0"/>
              <a:t>20</a:t>
            </a:r>
            <a:r>
              <a:rPr lang="zh-CN" altLang="en-US" sz="2400" b="1" smtClean="0"/>
              <a:t>％</a:t>
            </a:r>
          </a:p>
          <a:p>
            <a:pPr eaLnBrk="1" hangingPunct="1">
              <a:buFontTx/>
              <a:buNone/>
            </a:pPr>
            <a:r>
              <a:rPr lang="zh-CN" altLang="en-US" sz="2400" b="1" smtClean="0"/>
              <a:t>删除：信息系统系学生选修</a:t>
            </a:r>
            <a:r>
              <a:rPr lang="en-US" altLang="zh-CN" sz="2400" b="1" smtClean="0"/>
              <a:t>9001</a:t>
            </a:r>
            <a:r>
              <a:rPr lang="zh-CN" altLang="en-US" sz="2400" b="1" smtClean="0"/>
              <a:t>课程的选课记录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13" y="228600"/>
            <a:ext cx="2879725" cy="392113"/>
          </a:xfrm>
        </p:spPr>
        <p:txBody>
          <a:bodyPr/>
          <a:lstStyle/>
          <a:p>
            <a:pPr algn="l" eaLnBrk="1" hangingPunct="1"/>
            <a:r>
              <a:rPr lang="zh-CN" altLang="en-US" sz="4000" b="1" smtClean="0">
                <a:latin typeface="微软雅黑" pitchFamily="34" charset="-122"/>
                <a:ea typeface="微软雅黑" pitchFamily="34" charset="-122"/>
              </a:rPr>
              <a:t>3.5 视图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120650" y="765175"/>
            <a:ext cx="8915400" cy="57610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1" smtClean="0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一、视图及其创建语句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1. 视图：称为虚表，是从一个或几个基本表（或视图）导出的表。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语句格式：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Create view &lt;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视图名&gt;  [ 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( &lt;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列名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&gt;  [，&lt;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列名&gt;]  … 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]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		                         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AS &lt;</a:t>
            </a: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子查询&gt;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                                    [</a:t>
            </a:r>
            <a:r>
              <a:rPr lang="en-US" altLang="zh-CN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with check option]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例子：</a:t>
            </a: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create view IS_student  as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    select sno, sname, sage from student where sdept = ‘IS’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说明</a:t>
            </a:r>
            <a:endParaRPr lang="en-US" altLang="zh-CN" sz="20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列名可省，但若有</a:t>
            </a:r>
            <a:r>
              <a:rPr lang="zh-CN" altLang="en-US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计算列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，连接时有</a:t>
            </a:r>
            <a:r>
              <a:rPr lang="zh-CN" altLang="en-US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重复列名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，或希望</a:t>
            </a:r>
            <a:r>
              <a:rPr lang="zh-CN" altLang="en-US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重新命名列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时，需要给出视图的列名列表。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系统只存储视图的定义，使用时，根据定义生成数据。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with check option</a:t>
            </a:r>
            <a:r>
              <a:rPr lang="zh-CN" altLang="en-US" sz="2000" b="1" smtClean="0">
                <a:latin typeface="微软雅黑" pitchFamily="34" charset="-122"/>
                <a:ea typeface="微软雅黑" pitchFamily="34" charset="-122"/>
              </a:rPr>
              <a:t>：对视图中的数据进行更新时，保证更新后的数据满足视图定义中的谓词条件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534400" cy="392113"/>
          </a:xfrm>
        </p:spPr>
        <p:txBody>
          <a:bodyPr/>
          <a:lstStyle/>
          <a:p>
            <a:pPr algn="l" eaLnBrk="1" hangingPunct="1"/>
            <a:r>
              <a:rPr lang="zh-CN" altLang="en-US" sz="3600" b="1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二、视图的分类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765175"/>
            <a:ext cx="8659813" cy="56896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1. 行列子集视图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create view IS_student  as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select sno, sname, sage from student where sdept = ‘IS’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with check option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2. 连接视图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create view IS_S1 (sno, sname, grade)  as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select student.sno,sname,grade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from student, sc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where sdept = ‘IS’  and  cno = ‘A’ and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   student.sno = sc.sno</a:t>
            </a:r>
          </a:p>
          <a:p>
            <a:pPr eaLnBrk="1" hangingPunct="1">
              <a:lnSpc>
                <a:spcPct val="130000"/>
              </a:lnSpc>
              <a:buFont typeface="Arial" charset="0"/>
              <a:buNone/>
            </a:pPr>
            <a:r>
              <a:rPr lang="zh-CN" altLang="en-US" sz="2000" b="1" smtClean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</a:rPr>
              <a:t>3. 从视图中导出视图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create view IS_S2  as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             select sno, sname, grade from IS_S1 where grade &gt; 90</a:t>
            </a:r>
            <a:endParaRPr lang="zh-CN" altLang="en-US" sz="2000" b="1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6331</TotalTime>
  <Words>8018</Words>
  <Application>Microsoft Office PowerPoint</Application>
  <PresentationFormat>全屏显示(4:3)</PresentationFormat>
  <Paragraphs>1720</Paragraphs>
  <Slides>108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09" baseType="lpstr">
      <vt:lpstr>Office 主题​​</vt:lpstr>
      <vt:lpstr>第三章 关系数据库标准语言SQL</vt:lpstr>
      <vt:lpstr>3.1 SQL 概述</vt:lpstr>
      <vt:lpstr>PowerPoint 演示文稿</vt:lpstr>
      <vt:lpstr>PowerPoint 演示文稿</vt:lpstr>
      <vt:lpstr>3.2 数据定义语言DDL</vt:lpstr>
      <vt:lpstr>3.2.1 数据库和架构创建</vt:lpstr>
      <vt:lpstr>PowerPoint 演示文稿</vt:lpstr>
      <vt:lpstr>PowerPoint 演示文稿</vt:lpstr>
      <vt:lpstr>二、定义架构</vt:lpstr>
      <vt:lpstr>二、定义架构</vt:lpstr>
      <vt:lpstr>三、架构和数据库对象的映射</vt:lpstr>
      <vt:lpstr>3.2.2  基本表的定义</vt:lpstr>
      <vt:lpstr>PowerPoint 演示文稿</vt:lpstr>
      <vt:lpstr>PowerPoint 演示文稿</vt:lpstr>
      <vt:lpstr>PowerPoint 演示文稿</vt:lpstr>
      <vt:lpstr>3.2.3  完整性约束定义</vt:lpstr>
      <vt:lpstr>PowerPoint 演示文稿</vt:lpstr>
      <vt:lpstr>一、实体完整性</vt:lpstr>
      <vt:lpstr>PowerPoint 演示文稿</vt:lpstr>
      <vt:lpstr>全表扫描的完整性检查</vt:lpstr>
      <vt:lpstr>索引排序树</vt:lpstr>
      <vt:lpstr>二、参照完整性</vt:lpstr>
      <vt:lpstr>PowerPoint 演示文稿</vt:lpstr>
      <vt:lpstr>PowerPoint 演示文稿</vt:lpstr>
      <vt:lpstr>PowerPoint 演示文稿</vt:lpstr>
      <vt:lpstr>PowerPoint 演示文稿</vt:lpstr>
      <vt:lpstr>三、用户自定义完整性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数据查询</vt:lpstr>
      <vt:lpstr>一、选取表中若干列 (续)</vt:lpstr>
      <vt:lpstr>一、选取表中若干列 (续)</vt:lpstr>
      <vt:lpstr>二、选取表中若干行</vt:lpstr>
      <vt:lpstr>PowerPoint 演示文稿</vt:lpstr>
      <vt:lpstr>PowerPoint 演示文稿</vt:lpstr>
      <vt:lpstr>PowerPoint 演示文稿</vt:lpstr>
      <vt:lpstr>PowerPoint 演示文稿</vt:lpstr>
      <vt:lpstr>四、使用集函数</vt:lpstr>
      <vt:lpstr>四、使用集函数(续)</vt:lpstr>
      <vt:lpstr>五、分组汇总——group by子句</vt:lpstr>
      <vt:lpstr>PowerPoint 演示文稿</vt:lpstr>
      <vt:lpstr>带有having子句的分组汇总</vt:lpstr>
      <vt:lpstr>group by子句注意事项</vt:lpstr>
      <vt:lpstr>3.3.2 连接查询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五、复合条件连接</vt:lpstr>
      <vt:lpstr>六、带有连接的分组统计</vt:lpstr>
      <vt:lpstr>PowerPoint 演示文稿</vt:lpstr>
      <vt:lpstr>3.3.3 嵌套查询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 EXISTS和内外相关子查询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3.3.4 集合查询</vt:lpstr>
      <vt:lpstr>PowerPoint 演示文稿</vt:lpstr>
      <vt:lpstr>PowerPoint 演示文稿</vt:lpstr>
      <vt:lpstr>3.3.5 利用内置函数生成数据</vt:lpstr>
      <vt:lpstr>PowerPoint 演示文稿</vt:lpstr>
      <vt:lpstr>PowerPoint 演示文稿</vt:lpstr>
      <vt:lpstr>PowerPoint 演示文稿</vt:lpstr>
      <vt:lpstr>3.4 数据更新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视图</vt:lpstr>
      <vt:lpstr>二、视图的分类</vt:lpstr>
      <vt:lpstr>PowerPoint 演示文稿</vt:lpstr>
      <vt:lpstr>四、视图定义和删除中的限制</vt:lpstr>
      <vt:lpstr>五、视图的查询</vt:lpstr>
      <vt:lpstr>六、通过视图更新数据</vt:lpstr>
      <vt:lpstr>PowerPoint 演示文稿</vt:lpstr>
      <vt:lpstr>PowerPoint 演示文稿</vt:lpstr>
      <vt:lpstr>七、视图的作用</vt:lpstr>
      <vt:lpstr>DML语言上机作业二</vt:lpstr>
      <vt:lpstr>DML语言上机实习作业（续）</vt:lpstr>
    </vt:vector>
  </TitlesOfParts>
  <Company>Microsoft 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</dc:creator>
  <cp:lastModifiedBy>LH-BUAA</cp:lastModifiedBy>
  <cp:revision>258</cp:revision>
  <cp:lastPrinted>1601-01-01T00:00:00Z</cp:lastPrinted>
  <dcterms:created xsi:type="dcterms:W3CDTF">2003-10-30T10:10:00Z</dcterms:created>
  <dcterms:modified xsi:type="dcterms:W3CDTF">2019-09-24T01:27:40Z</dcterms:modified>
</cp:coreProperties>
</file>